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811" r:id="rId5"/>
  </p:sldMasterIdLst>
  <p:notesMasterIdLst>
    <p:notesMasterId r:id="rId9"/>
  </p:notesMasterIdLst>
  <p:sldIdLst>
    <p:sldId id="259" r:id="rId6"/>
    <p:sldId id="258" r:id="rId7"/>
    <p:sldId id="260" r:id="rId8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7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126">
          <p15:clr>
            <a:srgbClr val="A4A3A4"/>
          </p15:clr>
        </p15:guide>
        <p15:guide id="4" pos="4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C00"/>
    <a:srgbClr val="DB580B"/>
    <a:srgbClr val="C43300"/>
    <a:srgbClr val="892000"/>
    <a:srgbClr val="45130F"/>
    <a:srgbClr val="B11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83" d="100"/>
          <a:sy n="83" d="100"/>
        </p:scale>
        <p:origin x="800" y="52"/>
      </p:cViewPr>
      <p:guideLst>
        <p:guide orient="horz" pos="1670"/>
        <p:guide pos="2880"/>
        <p:guide orient="horz" pos="3126"/>
        <p:guide pos="4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EAD76-ABEA-3A43-BA5F-11B1B7567425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F3182-08D5-044A-ABCA-BCF78AD24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40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6D1FB-3E58-AF4C-A2B7-8D901D0858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98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hree l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01655"/>
            <a:ext cx="2641600" cy="1380531"/>
          </a:xfrm>
        </p:spPr>
        <p:txBody>
          <a:bodyPr anchor="ctr" anchorCtr="0">
            <a:noAutofit/>
          </a:bodyPr>
          <a:lstStyle>
            <a:lvl1pPr algn="l">
              <a:defRPr sz="2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0888" y="1693017"/>
            <a:ext cx="4698999" cy="1797807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4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" y="0"/>
            <a:ext cx="2285999" cy="844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13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2" y="0"/>
            <a:ext cx="2285999" cy="844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13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4" y="0"/>
            <a:ext cx="2285999" cy="8444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13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3" y="0"/>
            <a:ext cx="2285999" cy="844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13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8168" y="4735131"/>
            <a:ext cx="302283" cy="2740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lang="en-US" sz="700" baseline="0" smtClean="0">
                <a:solidFill>
                  <a:schemeClr val="bg2"/>
                </a:solidFill>
              </a:defRPr>
            </a:lvl1pPr>
          </a:lstStyle>
          <a:p>
            <a:fld id="{449EE1FA-814C-4BDC-9591-31839B5CF716}" type="slidenum">
              <a:rPr>
                <a:solidFill>
                  <a:srgbClr val="45120F"/>
                </a:solidFill>
                <a:latin typeface="Arial"/>
              </a:rPr>
              <a:pPr/>
              <a:t>‹#›</a:t>
            </a:fld>
            <a:endParaRPr dirty="0">
              <a:solidFill>
                <a:srgbClr val="45120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1880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68">
          <p15:clr>
            <a:srgbClr val="FBAE40"/>
          </p15:clr>
        </p15:guide>
        <p15:guide id="2" pos="23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1219"/>
            <a:ext cx="7886700" cy="561726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92956"/>
            <a:ext cx="7886700" cy="3844057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506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-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370487"/>
            <a:ext cx="3803650" cy="3266526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4731733" y="1370487"/>
            <a:ext cx="3803650" cy="3266526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8168" y="4735131"/>
            <a:ext cx="302283" cy="2740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lang="en-US" sz="700" baseline="0" smtClean="0">
                <a:solidFill>
                  <a:schemeClr val="bg2"/>
                </a:solidFill>
              </a:defRPr>
            </a:lvl1pPr>
          </a:lstStyle>
          <a:p>
            <a:fld id="{449EE1FA-814C-4BDC-9591-31839B5CF716}" type="slidenum">
              <a:rPr>
                <a:solidFill>
                  <a:srgbClr val="45120F"/>
                </a:solidFill>
                <a:latin typeface="Arial"/>
              </a:rPr>
              <a:pPr/>
              <a:t>‹#›</a:t>
            </a:fld>
            <a:endParaRPr dirty="0">
              <a:solidFill>
                <a:srgbClr val="45120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724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463550" y="2103399"/>
            <a:ext cx="8185150" cy="2634910"/>
          </a:xfrm>
          <a:pattFill prst="wdDnDiag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8651" y="1378829"/>
            <a:ext cx="6518275" cy="737282"/>
          </a:xfrm>
        </p:spPr>
        <p:txBody>
          <a:bodyPr/>
          <a:lstStyle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8168" y="4735131"/>
            <a:ext cx="302283" cy="2740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lang="en-US" sz="700" baseline="0" smtClean="0">
                <a:solidFill>
                  <a:schemeClr val="bg2"/>
                </a:solidFill>
              </a:defRPr>
            </a:lvl1pPr>
          </a:lstStyle>
          <a:p>
            <a:fld id="{449EE1FA-814C-4BDC-9591-31839B5CF716}" type="slidenum">
              <a:rPr>
                <a:solidFill>
                  <a:srgbClr val="45120F"/>
                </a:solidFill>
                <a:latin typeface="Arial"/>
              </a:rPr>
              <a:pPr/>
              <a:t>‹#›</a:t>
            </a:fld>
            <a:endParaRPr dirty="0">
              <a:solidFill>
                <a:srgbClr val="45120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8283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A13951-7F05-944F-BF37-9998E9DE4C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00" y="-10135"/>
            <a:ext cx="9180000" cy="5168532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9FDBE4F-49E7-5247-82EC-29E4D97052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0112" y="3180722"/>
            <a:ext cx="4670822" cy="368243"/>
          </a:xfrm>
        </p:spPr>
        <p:txBody>
          <a:bodyPr lIns="0" tIns="0" bIns="0" anchor="t">
            <a:normAutofit/>
          </a:bodyPr>
          <a:lstStyle>
            <a:lvl1pPr marL="0" indent="0">
              <a:buNone/>
              <a:defRPr sz="1800" b="0" i="0">
                <a:latin typeface="Halcom Book" pitchFamily="2" charset="77"/>
              </a:defRPr>
            </a:lvl1pPr>
          </a:lstStyle>
          <a:p>
            <a:pPr lvl="0"/>
            <a:r>
              <a:rPr lang="en-GB"/>
              <a:t>Subtitle or date</a:t>
            </a:r>
            <a:endParaRPr lang="en-US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8046B6D-F667-1E4D-B6FF-73D302DEB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112" y="1804948"/>
            <a:ext cx="4670822" cy="1239644"/>
          </a:xfrm>
        </p:spPr>
        <p:txBody>
          <a:bodyPr vert="horz" lIns="0" tIns="0" rIns="90000" bIns="0" rtlCol="0" anchor="b">
            <a:noAutofit/>
          </a:bodyPr>
          <a:lstStyle>
            <a:lvl1pPr>
              <a:defRPr lang="en-US" sz="3600" dirty="0"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</a:pPr>
            <a:r>
              <a:rPr lang="en-GB"/>
              <a:t>Presentation </a:t>
            </a:r>
            <a:br>
              <a:rPr lang="ru-RU"/>
            </a:br>
            <a:r>
              <a:rPr lang="en-GB"/>
              <a:t>title here</a:t>
            </a:r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843B9B0-C52A-C549-B32F-D78023DF07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42860" y="4537216"/>
            <a:ext cx="960608" cy="19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38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487"/>
            <a:ext cx="7886700" cy="32665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" y="0"/>
            <a:ext cx="2285999" cy="844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13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2" y="0"/>
            <a:ext cx="2285999" cy="844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13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4" y="0"/>
            <a:ext cx="2285999" cy="8444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13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03" y="0"/>
            <a:ext cx="2285999" cy="844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13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8168" y="4735131"/>
            <a:ext cx="302283" cy="2740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lang="en-US" sz="700" baseline="0" smtClean="0">
                <a:solidFill>
                  <a:schemeClr val="bg2"/>
                </a:solidFill>
              </a:defRPr>
            </a:lvl1pPr>
          </a:lstStyle>
          <a:p>
            <a:pPr defTabSz="685800"/>
            <a:fld id="{449EE1FA-814C-4BDC-9591-31839B5CF716}" type="slidenum">
              <a:rPr>
                <a:solidFill>
                  <a:srgbClr val="45120F"/>
                </a:solidFill>
                <a:latin typeface="Arial"/>
              </a:rPr>
              <a:pPr defTabSz="685800"/>
              <a:t>‹#›</a:t>
            </a:fld>
            <a:endParaRPr dirty="0">
              <a:solidFill>
                <a:srgbClr val="45120F"/>
              </a:solidFill>
              <a:latin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0"/>
            <a:ext cx="2285999" cy="844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286002" y="0"/>
            <a:ext cx="2285999" cy="844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4572004" y="0"/>
            <a:ext cx="2285999" cy="8444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858003" y="0"/>
            <a:ext cx="2285999" cy="844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09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None/>
        <a:defRPr sz="1600" b="1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None/>
        <a:defRPr sz="1200" kern="1200" baseline="0">
          <a:solidFill>
            <a:schemeClr val="bg2"/>
          </a:solidFill>
          <a:latin typeface="+mn-lt"/>
          <a:ea typeface="+mn-ea"/>
          <a:cs typeface="+mn-cs"/>
        </a:defRPr>
      </a:lvl2pPr>
      <a:lvl3pPr marL="266700" indent="-117872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bg2"/>
          </a:solidFill>
          <a:latin typeface="+mn-lt"/>
          <a:ea typeface="+mn-ea"/>
          <a:cs typeface="+mn-cs"/>
        </a:defRPr>
      </a:lvl3pPr>
      <a:lvl4pPr marL="428625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–"/>
        <a:defRPr sz="1200" kern="1200" baseline="0">
          <a:solidFill>
            <a:schemeClr val="bg2"/>
          </a:solidFill>
          <a:latin typeface="+mn-lt"/>
          <a:ea typeface="+mn-ea"/>
          <a:cs typeface="+mn-cs"/>
        </a:defRPr>
      </a:lvl4pPr>
      <a:lvl5pPr marL="64651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bg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4032" userDrawn="1">
          <p15:clr>
            <a:srgbClr val="F26B43"/>
          </p15:clr>
        </p15:guide>
        <p15:guide id="1" orient="horz" pos="4184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160" userDrawn="1">
          <p15:clr>
            <a:srgbClr val="F26B43"/>
          </p15:clr>
        </p15:guide>
        <p15:guide id="4" orient="horz" pos="3138" userDrawn="1">
          <p15:clr>
            <a:srgbClr val="F26B43"/>
          </p15:clr>
        </p15:guide>
        <p15:guide id="5" orient="horz" pos="1620" userDrawn="1">
          <p15:clr>
            <a:srgbClr val="F26B43"/>
          </p15:clr>
        </p15:guide>
        <p15:guide id="6" pos="5376" userDrawn="1">
          <p15:clr>
            <a:srgbClr val="F26B43"/>
          </p15:clr>
        </p15:guide>
        <p15:guide id="7" pos="384" userDrawn="1">
          <p15:clr>
            <a:srgbClr val="F26B43"/>
          </p15:clr>
        </p15:guide>
        <p15:guide id="8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5757B4-BE57-5943-8A62-1056C1456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30" y="379893"/>
            <a:ext cx="8348439" cy="364716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BE359-4B23-0F43-9475-8EF2BDB866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2021" y="4771678"/>
            <a:ext cx="343508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 i="0">
                <a:solidFill>
                  <a:schemeClr val="accent2"/>
                </a:solidFill>
                <a:latin typeface="Halcom Book" pitchFamily="2" charset="77"/>
              </a:defRPr>
            </a:lvl1pPr>
          </a:lstStyle>
          <a:p>
            <a:fld id="{0B1F44A7-4017-4C40-8471-CBB8E1A65F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8AF3ECF-1ADD-264A-A5A3-3CC154F39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030" y="1097298"/>
            <a:ext cx="8348439" cy="3323809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2250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2" r:id="rId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400" b="0" i="0" kern="1200" dirty="0" smtClean="0">
          <a:solidFill>
            <a:schemeClr val="tx1"/>
          </a:solidFill>
          <a:latin typeface="Halcom Medium" pitchFamily="2" charset="77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lang="en-US" sz="1400" b="0" i="0" kern="1200" smtClean="0">
          <a:solidFill>
            <a:schemeClr val="tx1"/>
          </a:solidFill>
          <a:latin typeface="Halcom Book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400" b="0" i="0" kern="1200" dirty="0" smtClean="0">
          <a:solidFill>
            <a:schemeClr val="tx1"/>
          </a:solidFill>
          <a:latin typeface="Halcom Book" pitchFamily="2" charset="77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400" b="0" i="0" kern="1200" smtClean="0">
          <a:solidFill>
            <a:schemeClr val="tx1"/>
          </a:solidFill>
          <a:latin typeface="Halcom Book" pitchFamily="2" charset="77"/>
          <a:ea typeface="+mn-ea"/>
          <a:cs typeface="+mn-cs"/>
        </a:defRPr>
      </a:lvl3pPr>
      <a:lvl4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400" b="0" i="0" kern="1200" smtClean="0">
          <a:solidFill>
            <a:schemeClr val="tx1"/>
          </a:solidFill>
          <a:latin typeface="Halcom Book" pitchFamily="2" charset="77"/>
          <a:ea typeface="+mn-ea"/>
          <a:cs typeface="+mn-cs"/>
        </a:defRPr>
      </a:lvl4pPr>
      <a:lvl5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400" b="0" i="0" kern="1200" smtClean="0">
          <a:solidFill>
            <a:schemeClr val="tx1"/>
          </a:solidFill>
          <a:latin typeface="Halcom Book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60" userDrawn="1">
          <p15:clr>
            <a:srgbClr val="F26B43"/>
          </p15:clr>
        </p15:guide>
        <p15:guide id="4" pos="5483" userDrawn="1">
          <p15:clr>
            <a:srgbClr val="F26B43"/>
          </p15:clr>
        </p15:guide>
        <p15:guide id="5" pos="856" userDrawn="1">
          <p15:clr>
            <a:srgbClr val="F26B43"/>
          </p15:clr>
        </p15:guide>
        <p15:guide id="6" pos="924" userDrawn="1">
          <p15:clr>
            <a:srgbClr val="F26B43"/>
          </p15:clr>
        </p15:guide>
        <p15:guide id="7" pos="1587" userDrawn="1">
          <p15:clr>
            <a:srgbClr val="F26B43"/>
          </p15:clr>
        </p15:guide>
        <p15:guide id="8" pos="1520" userDrawn="1">
          <p15:clr>
            <a:srgbClr val="F26B43"/>
          </p15:clr>
        </p15:guide>
        <p15:guide id="9" pos="2183" userDrawn="1">
          <p15:clr>
            <a:srgbClr val="F26B43"/>
          </p15:clr>
        </p15:guide>
        <p15:guide id="10" pos="2251" userDrawn="1">
          <p15:clr>
            <a:srgbClr val="F26B43"/>
          </p15:clr>
        </p15:guide>
        <p15:guide id="11" pos="2846" userDrawn="1">
          <p15:clr>
            <a:srgbClr val="F26B43"/>
          </p15:clr>
        </p15:guide>
        <p15:guide id="12" pos="2914" userDrawn="1">
          <p15:clr>
            <a:srgbClr val="F26B43"/>
          </p15:clr>
        </p15:guide>
        <p15:guide id="13" pos="3509" userDrawn="1">
          <p15:clr>
            <a:srgbClr val="F26B43"/>
          </p15:clr>
        </p15:guide>
        <p15:guide id="14" pos="3560" userDrawn="1">
          <p15:clr>
            <a:srgbClr val="F26B43"/>
          </p15:clr>
        </p15:guide>
        <p15:guide id="15" pos="4156" userDrawn="1">
          <p15:clr>
            <a:srgbClr val="F26B43"/>
          </p15:clr>
        </p15:guide>
        <p15:guide id="16" pos="4224" userDrawn="1">
          <p15:clr>
            <a:srgbClr val="F26B43"/>
          </p15:clr>
        </p15:guide>
        <p15:guide id="17" pos="4819" userDrawn="1">
          <p15:clr>
            <a:srgbClr val="F26B43"/>
          </p15:clr>
        </p15:guide>
        <p15:guide id="18" pos="4887" userDrawn="1">
          <p15:clr>
            <a:srgbClr val="F26B43"/>
          </p15:clr>
        </p15:guide>
        <p15:guide id="19" orient="horz" pos="276" userDrawn="1">
          <p15:clr>
            <a:srgbClr val="F26B43"/>
          </p15:clr>
        </p15:guide>
        <p15:guide id="20" orient="horz" pos="668" userDrawn="1">
          <p15:clr>
            <a:srgbClr val="F26B43"/>
          </p15:clr>
        </p15:guide>
        <p15:guide id="21" orient="horz" pos="736" userDrawn="1">
          <p15:clr>
            <a:srgbClr val="F26B43"/>
          </p15:clr>
        </p15:guide>
        <p15:guide id="22" orient="horz" pos="1128" userDrawn="1">
          <p15:clr>
            <a:srgbClr val="F26B43"/>
          </p15:clr>
        </p15:guide>
        <p15:guide id="23" orient="horz" pos="1196" userDrawn="1">
          <p15:clr>
            <a:srgbClr val="F26B43"/>
          </p15:clr>
        </p15:guide>
        <p15:guide id="24" orient="horz" pos="1588" userDrawn="1">
          <p15:clr>
            <a:srgbClr val="F26B43"/>
          </p15:clr>
        </p15:guide>
        <p15:guide id="25" orient="horz" pos="1655" userDrawn="1">
          <p15:clr>
            <a:srgbClr val="F26B43"/>
          </p15:clr>
        </p15:guide>
        <p15:guide id="26" orient="horz" pos="2047" userDrawn="1">
          <p15:clr>
            <a:srgbClr val="F26B43"/>
          </p15:clr>
        </p15:guide>
        <p15:guide id="27" orient="horz" pos="2115" userDrawn="1">
          <p15:clr>
            <a:srgbClr val="F26B43"/>
          </p15:clr>
        </p15:guide>
        <p15:guide id="28" orient="horz" pos="2507" userDrawn="1">
          <p15:clr>
            <a:srgbClr val="F26B43"/>
          </p15:clr>
        </p15:guide>
        <p15:guide id="29" orient="horz" pos="2575" userDrawn="1">
          <p15:clr>
            <a:srgbClr val="F26B43"/>
          </p15:clr>
        </p15:guide>
        <p15:guide id="30" orient="horz" pos="2983" userDrawn="1">
          <p15:clr>
            <a:srgbClr val="F26B43"/>
          </p15:clr>
        </p15:guide>
        <p15:guide id="31" pos="567" userDrawn="1">
          <p15:clr>
            <a:srgbClr val="F26B43"/>
          </p15:clr>
        </p15:guide>
        <p15:guide id="32" pos="52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DAE9CD5-9F8B-594C-B586-8CA548B8E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3" y="1634208"/>
            <a:ext cx="5647645" cy="1238498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dirty="0">
                <a:solidFill>
                  <a:schemeClr val="tx1"/>
                </a:solidFill>
                <a:latin typeface="Halcom Bold"/>
              </a:rPr>
              <a:t>Dentsu TZ IMC Case Study</a:t>
            </a:r>
            <a:endParaRPr lang="ru-RU" sz="4000" dirty="0">
              <a:solidFill>
                <a:schemeClr val="tx1"/>
              </a:solidFill>
              <a:latin typeface="Halcom Bold"/>
            </a:endParaRPr>
          </a:p>
        </p:txBody>
      </p:sp>
    </p:spTree>
    <p:extLst>
      <p:ext uri="{BB962C8B-B14F-4D97-AF65-F5344CB8AC3E}">
        <p14:creationId xmlns:p14="http://schemas.microsoft.com/office/powerpoint/2010/main" val="1819106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BC9110E-CC50-D146-819A-66B41A35F481}"/>
              </a:ext>
            </a:extLst>
          </p:cNvPr>
          <p:cNvSpPr/>
          <p:nvPr/>
        </p:nvSpPr>
        <p:spPr>
          <a:xfrm>
            <a:off x="126785" y="1374238"/>
            <a:ext cx="3968804" cy="971566"/>
          </a:xfrm>
          <a:prstGeom prst="rect">
            <a:avLst/>
          </a:prstGeom>
          <a:solidFill>
            <a:schemeClr val="tx1">
              <a:alpha val="48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en-KE" sz="1350" b="1">
              <a:solidFill>
                <a:schemeClr val="bg1"/>
              </a:solidFill>
              <a:latin typeface="Halcom Book"/>
              <a:cs typeface="Aharoni" panose="02010803020104030203" pitchFamily="2" charset="-79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58013F-D40A-CC42-818F-6E80F01075F7}"/>
              </a:ext>
            </a:extLst>
          </p:cNvPr>
          <p:cNvSpPr txBox="1"/>
          <p:nvPr/>
        </p:nvSpPr>
        <p:spPr>
          <a:xfrm>
            <a:off x="126785" y="1554464"/>
            <a:ext cx="3968804" cy="707886"/>
          </a:xfrm>
          <a:prstGeom prst="rect">
            <a:avLst/>
          </a:prstGeom>
          <a:solidFill>
            <a:schemeClr val="tx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 defTabSz="685766">
              <a:buFont typeface="Wingdings" panose="05000000000000000000" pitchFamily="2" charset="2"/>
              <a:buChar char="§"/>
            </a:pPr>
            <a:r>
              <a:rPr lang="en-ZA" sz="1000" b="1" dirty="0">
                <a:solidFill>
                  <a:schemeClr val="bg1"/>
                </a:solidFill>
                <a:latin typeface="Halcom Book"/>
                <a:cs typeface="Calibri" panose="020F0502020204030204" pitchFamily="34" charset="0"/>
              </a:rPr>
              <a:t>To connect Castle Lite to local consumers through brand immersion into their passion points, driving uplift in brand awareness, consideration and uptake in TZ.</a:t>
            </a:r>
          </a:p>
          <a:p>
            <a:pPr marL="171450" indent="-171450" defTabSz="685766">
              <a:buFont typeface="Wingdings" panose="05000000000000000000" pitchFamily="2" charset="2"/>
              <a:buChar char="§"/>
            </a:pPr>
            <a:endParaRPr lang="en-ZA" sz="1000" b="1" dirty="0">
              <a:solidFill>
                <a:schemeClr val="bg1"/>
              </a:solidFill>
              <a:latin typeface="Halcom Book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AE30D9-1AB9-B348-8002-DB4A3D6F6D0D}"/>
              </a:ext>
            </a:extLst>
          </p:cNvPr>
          <p:cNvSpPr txBox="1"/>
          <p:nvPr/>
        </p:nvSpPr>
        <p:spPr>
          <a:xfrm>
            <a:off x="126785" y="1105339"/>
            <a:ext cx="2158771" cy="261610"/>
          </a:xfrm>
          <a:prstGeom prst="rect">
            <a:avLst/>
          </a:prstGeom>
          <a:solidFill>
            <a:schemeClr val="tx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defTabSz="913733"/>
            <a:r>
              <a:rPr lang="en-ZA" sz="1100" b="1" dirty="0">
                <a:solidFill>
                  <a:schemeClr val="bg1"/>
                </a:solidFill>
                <a:latin typeface="Halcom Book"/>
                <a:cs typeface="Calibri" panose="020F0502020204030204" pitchFamily="34" charset="0"/>
              </a:rPr>
              <a:t>CAMPAIGN </a:t>
            </a:r>
            <a:r>
              <a:rPr lang="en-KE" sz="1100" b="1" dirty="0">
                <a:solidFill>
                  <a:schemeClr val="bg1"/>
                </a:solidFill>
                <a:latin typeface="Halcom Book"/>
                <a:cs typeface="Calibri" panose="020F0502020204030204" pitchFamily="34" charset="0"/>
              </a:rPr>
              <a:t>OBJECTIVE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26C608D-4BAD-C244-BD36-C9981F9CE4B6}"/>
              </a:ext>
            </a:extLst>
          </p:cNvPr>
          <p:cNvSpPr/>
          <p:nvPr/>
        </p:nvSpPr>
        <p:spPr>
          <a:xfrm>
            <a:off x="119512" y="2631040"/>
            <a:ext cx="3976077" cy="2188128"/>
          </a:xfrm>
          <a:prstGeom prst="rect">
            <a:avLst/>
          </a:prstGeom>
          <a:solidFill>
            <a:schemeClr val="tx1">
              <a:alpha val="48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en-KE" sz="1350" b="1">
              <a:solidFill>
                <a:schemeClr val="bg1"/>
              </a:solidFill>
              <a:latin typeface="Halcom Book"/>
              <a:cs typeface="Aharoni" panose="02010803020104030203" pitchFamily="2" charset="-79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439AD8-F5C3-674D-B00C-C3A631BE07D6}"/>
              </a:ext>
            </a:extLst>
          </p:cNvPr>
          <p:cNvSpPr txBox="1"/>
          <p:nvPr/>
        </p:nvSpPr>
        <p:spPr>
          <a:xfrm>
            <a:off x="178913" y="2894812"/>
            <a:ext cx="3860328" cy="1785104"/>
          </a:xfrm>
          <a:prstGeom prst="rect">
            <a:avLst/>
          </a:prstGeom>
          <a:solidFill>
            <a:schemeClr val="tx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defTabSz="685766"/>
            <a:r>
              <a:rPr lang="en-ZA" sz="1000" b="1" dirty="0">
                <a:solidFill>
                  <a:schemeClr val="bg1"/>
                </a:solidFill>
                <a:latin typeface="Halcom Book"/>
                <a:cs typeface="Calibri" panose="020F0502020204030204" pitchFamily="34" charset="0"/>
              </a:rPr>
              <a:t>A holistic 360 campaign driving seamless connection between the activation events to offer a fluid cycle between awareness on air &amp; online and engagement on ground.</a:t>
            </a:r>
          </a:p>
          <a:p>
            <a:pPr defTabSz="685766"/>
            <a:endParaRPr lang="en-ZA" sz="1000" b="1" dirty="0">
              <a:solidFill>
                <a:schemeClr val="bg1"/>
              </a:solidFill>
              <a:latin typeface="Halcom Book"/>
              <a:cs typeface="Calibri" panose="020F0502020204030204" pitchFamily="34" charset="0"/>
            </a:endParaRPr>
          </a:p>
          <a:p>
            <a:pPr marL="171450" indent="-171450" defTabSz="685766">
              <a:buFont typeface="Wingdings" panose="05000000000000000000" pitchFamily="2" charset="2"/>
              <a:buChar char="§"/>
            </a:pPr>
            <a:r>
              <a:rPr lang="en-ZA" sz="1000" b="1" dirty="0">
                <a:solidFill>
                  <a:schemeClr val="bg1"/>
                </a:solidFill>
                <a:latin typeface="Halcom Book"/>
                <a:cs typeface="Calibri" panose="020F0502020204030204" pitchFamily="34" charset="0"/>
              </a:rPr>
              <a:t>TV and OLV – Overarching visual reach drivers, driving advocacy through teaser and advocacy videos</a:t>
            </a:r>
          </a:p>
          <a:p>
            <a:pPr marL="171450" indent="-171450" defTabSz="685766">
              <a:buFont typeface="Wingdings" panose="05000000000000000000" pitchFamily="2" charset="2"/>
              <a:buChar char="§"/>
            </a:pPr>
            <a:endParaRPr lang="en-ZA" sz="1000" b="1" dirty="0">
              <a:solidFill>
                <a:schemeClr val="bg1"/>
              </a:solidFill>
              <a:latin typeface="Halcom Book"/>
              <a:cs typeface="Calibri" panose="020F0502020204030204" pitchFamily="34" charset="0"/>
            </a:endParaRPr>
          </a:p>
          <a:p>
            <a:pPr marL="171450" indent="-171450" defTabSz="685766">
              <a:buFont typeface="Wingdings" panose="05000000000000000000" pitchFamily="2" charset="2"/>
              <a:buChar char="§"/>
            </a:pPr>
            <a:r>
              <a:rPr lang="en-ZA" sz="1000" b="1" dirty="0">
                <a:solidFill>
                  <a:schemeClr val="bg1"/>
                </a:solidFill>
                <a:latin typeface="Halcom Book"/>
                <a:cs typeface="Calibri" panose="020F0502020204030204" pitchFamily="34" charset="0"/>
              </a:rPr>
              <a:t>Radio and Influencers - Engagement channels pushing traffic to activations</a:t>
            </a:r>
          </a:p>
          <a:p>
            <a:pPr marL="171450" indent="-171450" defTabSz="685766">
              <a:buFont typeface="Wingdings" panose="05000000000000000000" pitchFamily="2" charset="2"/>
              <a:buChar char="§"/>
            </a:pPr>
            <a:endParaRPr lang="en-ZA" sz="1000" b="1" dirty="0">
              <a:solidFill>
                <a:schemeClr val="bg1"/>
              </a:solidFill>
              <a:latin typeface="Halcom Book"/>
              <a:cs typeface="Calibri" panose="020F0502020204030204" pitchFamily="34" charset="0"/>
            </a:endParaRPr>
          </a:p>
          <a:p>
            <a:pPr marL="171450" indent="-171450" defTabSz="685766">
              <a:buFont typeface="Wingdings" panose="05000000000000000000" pitchFamily="2" charset="2"/>
              <a:buChar char="§"/>
            </a:pPr>
            <a:r>
              <a:rPr lang="en-ZA" sz="1000" b="1" dirty="0">
                <a:solidFill>
                  <a:schemeClr val="bg1"/>
                </a:solidFill>
                <a:latin typeface="Halcom Book"/>
                <a:cs typeface="Calibri" panose="020F0502020204030204" pitchFamily="34" charset="0"/>
              </a:rPr>
              <a:t>OOH – Proximity of messaging to local DJs within urban spaces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251C8C-7CE2-EA4C-A313-FEB0B1D0B10B}"/>
              </a:ext>
            </a:extLst>
          </p:cNvPr>
          <p:cNvSpPr txBox="1"/>
          <p:nvPr/>
        </p:nvSpPr>
        <p:spPr>
          <a:xfrm>
            <a:off x="126785" y="2361464"/>
            <a:ext cx="2158771" cy="253916"/>
          </a:xfrm>
          <a:prstGeom prst="rect">
            <a:avLst/>
          </a:prstGeom>
          <a:solidFill>
            <a:schemeClr val="tx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defTabSz="913733"/>
            <a:r>
              <a:rPr lang="en-ZA" sz="1050" b="1" dirty="0">
                <a:solidFill>
                  <a:schemeClr val="bg1"/>
                </a:solidFill>
                <a:latin typeface="Halcom Book"/>
                <a:cs typeface="Aharoni" panose="02010803020104030203" pitchFamily="2" charset="-79"/>
              </a:rPr>
              <a:t>IMC </a:t>
            </a:r>
            <a:r>
              <a:rPr lang="en-KE" sz="1050" b="1" dirty="0">
                <a:solidFill>
                  <a:schemeClr val="bg1"/>
                </a:solidFill>
                <a:latin typeface="Halcom Book"/>
                <a:cs typeface="Aharoni" panose="02010803020104030203" pitchFamily="2" charset="-79"/>
              </a:rPr>
              <a:t>MEDIA APPROACH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4E31E2A-8B2F-5F4D-8080-5C7D23053E2D}"/>
              </a:ext>
            </a:extLst>
          </p:cNvPr>
          <p:cNvSpPr txBox="1"/>
          <p:nvPr/>
        </p:nvSpPr>
        <p:spPr>
          <a:xfrm>
            <a:off x="5296351" y="1127272"/>
            <a:ext cx="1353960" cy="261610"/>
          </a:xfrm>
          <a:prstGeom prst="rect">
            <a:avLst/>
          </a:prstGeom>
          <a:solidFill>
            <a:schemeClr val="tx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defTabSz="685766"/>
            <a:r>
              <a:rPr lang="en-GB" sz="1100" b="1" dirty="0">
                <a:solidFill>
                  <a:schemeClr val="bg1"/>
                </a:solidFill>
                <a:latin typeface="Halcom Book"/>
                <a:cs typeface="Calibri" panose="020F0502020204030204" pitchFamily="34" charset="0"/>
              </a:rPr>
              <a:t>CAMPAIGN TACTIC: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5A7B36C-78A2-FC46-B318-5CBBBAFCB529}"/>
              </a:ext>
            </a:extLst>
          </p:cNvPr>
          <p:cNvSpPr txBox="1"/>
          <p:nvPr/>
        </p:nvSpPr>
        <p:spPr>
          <a:xfrm>
            <a:off x="0" y="82145"/>
            <a:ext cx="6854981" cy="55399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defTabSz="913733"/>
            <a:r>
              <a:rPr lang="en-ZA" sz="3000" b="1" dirty="0">
                <a:solidFill>
                  <a:schemeClr val="bg1"/>
                </a:solidFill>
                <a:latin typeface="Halcom Book"/>
                <a:cs typeface="Aharoni" panose="02010803020104030203" pitchFamily="2" charset="-79"/>
              </a:rPr>
              <a:t>CASTLE LITE SUPERIOR SETS</a:t>
            </a:r>
            <a:endParaRPr lang="en-KE" sz="2700" b="1" dirty="0">
              <a:solidFill>
                <a:schemeClr val="bg1"/>
              </a:solidFill>
              <a:latin typeface="Halcom Book"/>
              <a:cs typeface="Aharoni" panose="02010803020104030203" pitchFamily="2" charset="-79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5A3B6C5-BD90-704D-B6C1-75337513B4A5}"/>
              </a:ext>
            </a:extLst>
          </p:cNvPr>
          <p:cNvSpPr txBox="1"/>
          <p:nvPr/>
        </p:nvSpPr>
        <p:spPr>
          <a:xfrm>
            <a:off x="6277466" y="2392226"/>
            <a:ext cx="1683394" cy="261610"/>
          </a:xfrm>
          <a:prstGeom prst="rect">
            <a:avLst/>
          </a:prstGeom>
          <a:solidFill>
            <a:schemeClr val="tx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 defTabSz="913733"/>
            <a:r>
              <a:rPr lang="en-ZA" sz="1100" b="1" dirty="0">
                <a:solidFill>
                  <a:schemeClr val="bg1"/>
                </a:solidFill>
                <a:latin typeface="Halcom Book"/>
                <a:cs typeface="Calibri" panose="020F0502020204030204" pitchFamily="34" charset="0"/>
              </a:rPr>
              <a:t>PERFORMANCE</a:t>
            </a:r>
            <a:endParaRPr lang="en-KE" sz="1100" b="1" dirty="0">
              <a:solidFill>
                <a:schemeClr val="bg1"/>
              </a:solidFill>
              <a:latin typeface="Halcom Book"/>
              <a:cs typeface="Calibri" panose="020F0502020204030204" pitchFamily="34" charset="0"/>
            </a:endParaRPr>
          </a:p>
        </p:txBody>
      </p:sp>
      <p:sp>
        <p:nvSpPr>
          <p:cNvPr id="48" name="Google Shape;1639;p20">
            <a:extLst>
              <a:ext uri="{FF2B5EF4-FFF2-40B4-BE49-F238E27FC236}">
                <a16:creationId xmlns:a16="http://schemas.microsoft.com/office/drawing/2014/main" id="{539EBE93-D310-7943-94B0-E2863A264EEA}"/>
              </a:ext>
            </a:extLst>
          </p:cNvPr>
          <p:cNvSpPr/>
          <p:nvPr/>
        </p:nvSpPr>
        <p:spPr>
          <a:xfrm>
            <a:off x="5551548" y="2722851"/>
            <a:ext cx="828085" cy="885031"/>
          </a:xfrm>
          <a:custGeom>
            <a:avLst/>
            <a:gdLst/>
            <a:ahLst/>
            <a:cxnLst/>
            <a:rect l="l" t="t" r="r" b="b"/>
            <a:pathLst>
              <a:path w="52888" h="59032" fill="none" extrusionOk="0">
                <a:moveTo>
                  <a:pt x="50259" y="59032"/>
                </a:moveTo>
                <a:lnTo>
                  <a:pt x="2629" y="59032"/>
                </a:lnTo>
                <a:cubicBezTo>
                  <a:pt x="1172" y="59032"/>
                  <a:pt x="0" y="57860"/>
                  <a:pt x="0" y="56403"/>
                </a:cubicBezTo>
                <a:lnTo>
                  <a:pt x="0" y="2629"/>
                </a:lnTo>
                <a:cubicBezTo>
                  <a:pt x="0" y="1173"/>
                  <a:pt x="1172" y="1"/>
                  <a:pt x="2629" y="1"/>
                </a:cubicBezTo>
                <a:lnTo>
                  <a:pt x="50259" y="1"/>
                </a:lnTo>
                <a:cubicBezTo>
                  <a:pt x="51716" y="1"/>
                  <a:pt x="52888" y="1173"/>
                  <a:pt x="52888" y="2629"/>
                </a:cubicBezTo>
                <a:lnTo>
                  <a:pt x="52888" y="56403"/>
                </a:lnTo>
                <a:cubicBezTo>
                  <a:pt x="52888" y="57860"/>
                  <a:pt x="51716" y="59032"/>
                  <a:pt x="50259" y="59032"/>
                </a:cubicBezTo>
                <a:close/>
              </a:path>
            </a:pathLst>
          </a:custGeom>
          <a:solidFill>
            <a:schemeClr val="tx1">
              <a:alpha val="48000"/>
            </a:schemeClr>
          </a:solidFill>
          <a:ln w="10300" cap="flat" cmpd="sng">
            <a:solidFill>
              <a:schemeClr val="accent1">
                <a:lumMod val="50000"/>
              </a:schemeClr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788" b="1">
              <a:solidFill>
                <a:schemeClr val="bg1"/>
              </a:solidFill>
              <a:latin typeface="Halcom Book"/>
            </a:endParaRPr>
          </a:p>
        </p:txBody>
      </p:sp>
      <p:sp>
        <p:nvSpPr>
          <p:cNvPr id="52" name="Google Shape;1639;p20">
            <a:extLst>
              <a:ext uri="{FF2B5EF4-FFF2-40B4-BE49-F238E27FC236}">
                <a16:creationId xmlns:a16="http://schemas.microsoft.com/office/drawing/2014/main" id="{329656A0-A3FB-3546-AF97-A9EFF867A839}"/>
              </a:ext>
            </a:extLst>
          </p:cNvPr>
          <p:cNvSpPr/>
          <p:nvPr/>
        </p:nvSpPr>
        <p:spPr>
          <a:xfrm>
            <a:off x="6726956" y="2745339"/>
            <a:ext cx="912582" cy="889268"/>
          </a:xfrm>
          <a:custGeom>
            <a:avLst/>
            <a:gdLst/>
            <a:ahLst/>
            <a:cxnLst/>
            <a:rect l="l" t="t" r="r" b="b"/>
            <a:pathLst>
              <a:path w="52888" h="59032" fill="none" extrusionOk="0">
                <a:moveTo>
                  <a:pt x="50259" y="59032"/>
                </a:moveTo>
                <a:lnTo>
                  <a:pt x="2629" y="59032"/>
                </a:lnTo>
                <a:cubicBezTo>
                  <a:pt x="1172" y="59032"/>
                  <a:pt x="0" y="57860"/>
                  <a:pt x="0" y="56403"/>
                </a:cubicBezTo>
                <a:lnTo>
                  <a:pt x="0" y="2629"/>
                </a:lnTo>
                <a:cubicBezTo>
                  <a:pt x="0" y="1173"/>
                  <a:pt x="1172" y="1"/>
                  <a:pt x="2629" y="1"/>
                </a:cubicBezTo>
                <a:lnTo>
                  <a:pt x="50259" y="1"/>
                </a:lnTo>
                <a:cubicBezTo>
                  <a:pt x="51716" y="1"/>
                  <a:pt x="52888" y="1173"/>
                  <a:pt x="52888" y="2629"/>
                </a:cubicBezTo>
                <a:lnTo>
                  <a:pt x="52888" y="56403"/>
                </a:lnTo>
                <a:cubicBezTo>
                  <a:pt x="52888" y="57860"/>
                  <a:pt x="51716" y="59032"/>
                  <a:pt x="50259" y="59032"/>
                </a:cubicBezTo>
                <a:close/>
              </a:path>
            </a:pathLst>
          </a:custGeom>
          <a:solidFill>
            <a:schemeClr val="tx1">
              <a:alpha val="48000"/>
            </a:schemeClr>
          </a:solidFill>
          <a:ln w="10300" cap="flat" cmpd="sng">
            <a:solidFill>
              <a:schemeClr val="accent1">
                <a:lumMod val="50000"/>
              </a:schemeClr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788" b="1">
              <a:solidFill>
                <a:schemeClr val="bg1"/>
              </a:solidFill>
              <a:latin typeface="Halcom Book"/>
            </a:endParaRPr>
          </a:p>
        </p:txBody>
      </p:sp>
      <p:sp>
        <p:nvSpPr>
          <p:cNvPr id="56" name="Google Shape;1639;p20">
            <a:extLst>
              <a:ext uri="{FF2B5EF4-FFF2-40B4-BE49-F238E27FC236}">
                <a16:creationId xmlns:a16="http://schemas.microsoft.com/office/drawing/2014/main" id="{5F354421-A40B-9E4F-99DE-B2992AAAC713}"/>
              </a:ext>
            </a:extLst>
          </p:cNvPr>
          <p:cNvSpPr/>
          <p:nvPr/>
        </p:nvSpPr>
        <p:spPr>
          <a:xfrm>
            <a:off x="7992242" y="2736592"/>
            <a:ext cx="912582" cy="889268"/>
          </a:xfrm>
          <a:custGeom>
            <a:avLst/>
            <a:gdLst/>
            <a:ahLst/>
            <a:cxnLst/>
            <a:rect l="l" t="t" r="r" b="b"/>
            <a:pathLst>
              <a:path w="52888" h="59032" fill="none" extrusionOk="0">
                <a:moveTo>
                  <a:pt x="50259" y="59032"/>
                </a:moveTo>
                <a:lnTo>
                  <a:pt x="2629" y="59032"/>
                </a:lnTo>
                <a:cubicBezTo>
                  <a:pt x="1172" y="59032"/>
                  <a:pt x="0" y="57860"/>
                  <a:pt x="0" y="56403"/>
                </a:cubicBezTo>
                <a:lnTo>
                  <a:pt x="0" y="2629"/>
                </a:lnTo>
                <a:cubicBezTo>
                  <a:pt x="0" y="1173"/>
                  <a:pt x="1172" y="1"/>
                  <a:pt x="2629" y="1"/>
                </a:cubicBezTo>
                <a:lnTo>
                  <a:pt x="50259" y="1"/>
                </a:lnTo>
                <a:cubicBezTo>
                  <a:pt x="51716" y="1"/>
                  <a:pt x="52888" y="1173"/>
                  <a:pt x="52888" y="2629"/>
                </a:cubicBezTo>
                <a:lnTo>
                  <a:pt x="52888" y="56403"/>
                </a:lnTo>
                <a:cubicBezTo>
                  <a:pt x="52888" y="57860"/>
                  <a:pt x="51716" y="59032"/>
                  <a:pt x="50259" y="59032"/>
                </a:cubicBezTo>
                <a:close/>
              </a:path>
            </a:pathLst>
          </a:custGeom>
          <a:solidFill>
            <a:schemeClr val="tx1">
              <a:alpha val="48000"/>
            </a:schemeClr>
          </a:solidFill>
          <a:ln w="10300" cap="flat" cmpd="sng">
            <a:solidFill>
              <a:schemeClr val="accent1">
                <a:lumMod val="50000"/>
              </a:schemeClr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788" b="1">
              <a:solidFill>
                <a:schemeClr val="bg1"/>
              </a:solidFill>
              <a:latin typeface="Halcom Book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90D8270-DCB0-DF44-9124-0502225D022A}"/>
              </a:ext>
            </a:extLst>
          </p:cNvPr>
          <p:cNvGrpSpPr/>
          <p:nvPr/>
        </p:nvGrpSpPr>
        <p:grpSpPr>
          <a:xfrm rot="16200000">
            <a:off x="4021530" y="3545595"/>
            <a:ext cx="216000" cy="216000"/>
            <a:chOff x="2887147" y="3900076"/>
            <a:chExt cx="288000" cy="288000"/>
          </a:xfrm>
          <a:solidFill>
            <a:schemeClr val="tx1">
              <a:alpha val="48000"/>
            </a:schemeClr>
          </a:solidFill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9A55C6F-BD83-3E4D-BEC4-DC51A001F33D}"/>
                </a:ext>
              </a:extLst>
            </p:cNvPr>
            <p:cNvSpPr/>
            <p:nvPr/>
          </p:nvSpPr>
          <p:spPr>
            <a:xfrm>
              <a:off x="2887147" y="3900076"/>
              <a:ext cx="288000" cy="28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KE" sz="1350" b="1">
                <a:solidFill>
                  <a:schemeClr val="bg1"/>
                </a:solidFill>
                <a:latin typeface="Halcom Book"/>
                <a:cs typeface="Futura Medium" panose="020B0602020204020303" pitchFamily="34" charset="-79"/>
              </a:endParaRPr>
            </a:p>
          </p:txBody>
        </p:sp>
        <p:pic>
          <p:nvPicPr>
            <p:cNvPr id="62" name="Picture 2" descr="Angle arrow pointing down | Free Icon">
              <a:extLst>
                <a:ext uri="{FF2B5EF4-FFF2-40B4-BE49-F238E27FC236}">
                  <a16:creationId xmlns:a16="http://schemas.microsoft.com/office/drawing/2014/main" id="{1A986CCA-2E5A-3F4C-9F03-85CB454BA3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777" y="3970913"/>
              <a:ext cx="184666" cy="184666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2" name="Google Shape;1678;p20">
            <a:extLst>
              <a:ext uri="{FF2B5EF4-FFF2-40B4-BE49-F238E27FC236}">
                <a16:creationId xmlns:a16="http://schemas.microsoft.com/office/drawing/2014/main" id="{FC36FB2E-E910-A14D-BE9B-DC4BEEBDDCE7}"/>
              </a:ext>
            </a:extLst>
          </p:cNvPr>
          <p:cNvSpPr txBox="1"/>
          <p:nvPr/>
        </p:nvSpPr>
        <p:spPr>
          <a:xfrm>
            <a:off x="5594165" y="2824997"/>
            <a:ext cx="735254" cy="296266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825" b="1" dirty="0">
                <a:solidFill>
                  <a:schemeClr val="bg1"/>
                </a:solidFill>
                <a:latin typeface="Halcom Book"/>
                <a:ea typeface="Fira Sans Medium"/>
                <a:cs typeface="Fira Sans Medium"/>
                <a:sym typeface="Fira Sans Medium"/>
              </a:rPr>
              <a:t>DIGITAL REACH</a:t>
            </a:r>
            <a:endParaRPr sz="825" b="1" dirty="0">
              <a:solidFill>
                <a:schemeClr val="bg1"/>
              </a:solidFill>
              <a:latin typeface="Halcom Book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73" name="Google Shape;1679;p20">
            <a:extLst>
              <a:ext uri="{FF2B5EF4-FFF2-40B4-BE49-F238E27FC236}">
                <a16:creationId xmlns:a16="http://schemas.microsoft.com/office/drawing/2014/main" id="{5C534EA3-9366-A24E-BA25-E12D98DC0BCE}"/>
              </a:ext>
            </a:extLst>
          </p:cNvPr>
          <p:cNvSpPr txBox="1"/>
          <p:nvPr/>
        </p:nvSpPr>
        <p:spPr>
          <a:xfrm>
            <a:off x="5600854" y="3155770"/>
            <a:ext cx="735254" cy="367867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" sz="2100" b="1" dirty="0">
                <a:solidFill>
                  <a:schemeClr val="bg1"/>
                </a:solidFill>
                <a:latin typeface="Halcom Book"/>
                <a:ea typeface="Fira Sans"/>
                <a:cs typeface="Fira Sans"/>
                <a:sym typeface="Fira Sans"/>
              </a:rPr>
              <a:t>3.2M</a:t>
            </a:r>
            <a:endParaRPr sz="675" b="1" dirty="0">
              <a:solidFill>
                <a:schemeClr val="bg1"/>
              </a:solidFill>
              <a:latin typeface="Halcom Book"/>
              <a:ea typeface="Fira Sans"/>
              <a:cs typeface="Fira Sans"/>
              <a:sym typeface="Fira Sans"/>
            </a:endParaRPr>
          </a:p>
        </p:txBody>
      </p:sp>
      <p:sp>
        <p:nvSpPr>
          <p:cNvPr id="75" name="Google Shape;1678;p20">
            <a:extLst>
              <a:ext uri="{FF2B5EF4-FFF2-40B4-BE49-F238E27FC236}">
                <a16:creationId xmlns:a16="http://schemas.microsoft.com/office/drawing/2014/main" id="{97C02333-DE3D-1841-81C0-319486597E24}"/>
              </a:ext>
            </a:extLst>
          </p:cNvPr>
          <p:cNvSpPr txBox="1"/>
          <p:nvPr/>
        </p:nvSpPr>
        <p:spPr>
          <a:xfrm>
            <a:off x="6769204" y="2880610"/>
            <a:ext cx="828085" cy="252501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825" b="1" dirty="0">
                <a:solidFill>
                  <a:schemeClr val="bg1"/>
                </a:solidFill>
                <a:latin typeface="Halcom Book"/>
                <a:ea typeface="Fira Sans Medium"/>
                <a:cs typeface="Fira Sans Medium"/>
                <a:sym typeface="Fira Sans Medium"/>
              </a:rPr>
              <a:t>IMPRESSIONS</a:t>
            </a:r>
            <a:endParaRPr sz="825" b="1" dirty="0">
              <a:solidFill>
                <a:schemeClr val="bg1"/>
              </a:solidFill>
              <a:latin typeface="Halcom Book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76" name="Google Shape;1679;p20">
            <a:extLst>
              <a:ext uri="{FF2B5EF4-FFF2-40B4-BE49-F238E27FC236}">
                <a16:creationId xmlns:a16="http://schemas.microsoft.com/office/drawing/2014/main" id="{AD360715-E16D-934F-B05B-9003B399F214}"/>
              </a:ext>
            </a:extLst>
          </p:cNvPr>
          <p:cNvSpPr txBox="1"/>
          <p:nvPr/>
        </p:nvSpPr>
        <p:spPr>
          <a:xfrm>
            <a:off x="6725087" y="3158652"/>
            <a:ext cx="911921" cy="367867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" sz="2100" b="1" dirty="0">
                <a:solidFill>
                  <a:schemeClr val="bg1"/>
                </a:solidFill>
                <a:latin typeface="Halcom Book"/>
                <a:ea typeface="Fira Sans"/>
                <a:cs typeface="Fira Sans"/>
                <a:sym typeface="Fira Sans"/>
              </a:rPr>
              <a:t>18.4M</a:t>
            </a:r>
            <a:endParaRPr sz="675" b="1" dirty="0">
              <a:solidFill>
                <a:schemeClr val="bg1"/>
              </a:solidFill>
              <a:latin typeface="Halcom Book"/>
              <a:ea typeface="Fira Sans"/>
              <a:cs typeface="Fira Sans"/>
              <a:sym typeface="Fira Sans"/>
            </a:endParaRPr>
          </a:p>
        </p:txBody>
      </p:sp>
      <p:sp>
        <p:nvSpPr>
          <p:cNvPr id="78" name="Google Shape;1678;p20">
            <a:extLst>
              <a:ext uri="{FF2B5EF4-FFF2-40B4-BE49-F238E27FC236}">
                <a16:creationId xmlns:a16="http://schemas.microsoft.com/office/drawing/2014/main" id="{77AB6211-B41C-2B40-AB63-8FC0D8446EE5}"/>
              </a:ext>
            </a:extLst>
          </p:cNvPr>
          <p:cNvSpPr txBox="1"/>
          <p:nvPr/>
        </p:nvSpPr>
        <p:spPr>
          <a:xfrm>
            <a:off x="8060151" y="2847244"/>
            <a:ext cx="735254" cy="296266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-ZA" sz="825" b="1" dirty="0">
                <a:solidFill>
                  <a:schemeClr val="bg1"/>
                </a:solidFill>
                <a:latin typeface="Halcom Book"/>
                <a:ea typeface="Fira Sans Medium"/>
                <a:cs typeface="Fira Sans Medium"/>
                <a:sym typeface="Fira Sans Medium"/>
              </a:rPr>
              <a:t>V</a:t>
            </a:r>
            <a:r>
              <a:rPr lang="en" sz="825" b="1" dirty="0">
                <a:solidFill>
                  <a:schemeClr val="bg1"/>
                </a:solidFill>
                <a:latin typeface="Halcom Book"/>
                <a:ea typeface="Fira Sans Medium"/>
                <a:cs typeface="Fira Sans Medium"/>
                <a:sym typeface="Fira Sans Medium"/>
              </a:rPr>
              <a:t>IDEO VIEWS </a:t>
            </a:r>
            <a:endParaRPr sz="825" b="1" dirty="0">
              <a:solidFill>
                <a:schemeClr val="bg1"/>
              </a:solidFill>
              <a:latin typeface="Halcom Book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79" name="Google Shape;1679;p20">
            <a:extLst>
              <a:ext uri="{FF2B5EF4-FFF2-40B4-BE49-F238E27FC236}">
                <a16:creationId xmlns:a16="http://schemas.microsoft.com/office/drawing/2014/main" id="{7814D4C8-5773-2342-BBA1-628ADA4BD77B}"/>
              </a:ext>
            </a:extLst>
          </p:cNvPr>
          <p:cNvSpPr txBox="1"/>
          <p:nvPr/>
        </p:nvSpPr>
        <p:spPr>
          <a:xfrm>
            <a:off x="8064184" y="3146941"/>
            <a:ext cx="738741" cy="367867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" sz="2100" b="1" dirty="0">
                <a:solidFill>
                  <a:schemeClr val="bg1"/>
                </a:solidFill>
                <a:latin typeface="Halcom Book"/>
                <a:ea typeface="Fira Sans"/>
                <a:cs typeface="Fira Sans"/>
                <a:sym typeface="Fira Sans"/>
              </a:rPr>
              <a:t>3.9M</a:t>
            </a:r>
            <a:endParaRPr sz="675" b="1" dirty="0">
              <a:solidFill>
                <a:schemeClr val="bg1"/>
              </a:solidFill>
              <a:latin typeface="Halcom Book"/>
              <a:ea typeface="Fira Sans"/>
              <a:cs typeface="Fira Sans"/>
              <a:sym typeface="Fira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A91852-9681-7EC0-83B9-50DA41EA9D36}"/>
              </a:ext>
            </a:extLst>
          </p:cNvPr>
          <p:cNvSpPr/>
          <p:nvPr/>
        </p:nvSpPr>
        <p:spPr>
          <a:xfrm>
            <a:off x="5308834" y="1367933"/>
            <a:ext cx="3646092" cy="971566"/>
          </a:xfrm>
          <a:prstGeom prst="rect">
            <a:avLst/>
          </a:prstGeom>
          <a:solidFill>
            <a:schemeClr val="tx1">
              <a:alpha val="48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6"/>
            <a:endParaRPr lang="en-KE" sz="1350" b="1">
              <a:solidFill>
                <a:schemeClr val="bg1"/>
              </a:solidFill>
              <a:latin typeface="Halcom Book"/>
              <a:cs typeface="Aharoni" panose="02010803020104030203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6316FE-109F-B072-9B44-C79B683A1DF8}"/>
              </a:ext>
            </a:extLst>
          </p:cNvPr>
          <p:cNvSpPr txBox="1"/>
          <p:nvPr/>
        </p:nvSpPr>
        <p:spPr>
          <a:xfrm>
            <a:off x="5321692" y="1545900"/>
            <a:ext cx="3610502" cy="553998"/>
          </a:xfrm>
          <a:prstGeom prst="rect">
            <a:avLst/>
          </a:prstGeom>
          <a:solidFill>
            <a:schemeClr val="tx1">
              <a:alpha val="48000"/>
            </a:schemeClr>
          </a:solidFill>
        </p:spPr>
        <p:txBody>
          <a:bodyPr wrap="square">
            <a:spAutoFit/>
          </a:bodyPr>
          <a:lstStyle/>
          <a:p>
            <a:pPr marL="171450" marR="0" lvl="0" indent="-17145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ZA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lcom Book"/>
                <a:cs typeface="Calibri" panose="020F0502020204030204" pitchFamily="34" charset="0"/>
              </a:rPr>
              <a:t>Using music as the connection point, Superior sets used local DJ competitions across select regions in Tanzania to activate the brand and drive localized engagement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alcom Book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1E85F4-FAE8-FC23-6A97-A96B410D5043}"/>
              </a:ext>
            </a:extLst>
          </p:cNvPr>
          <p:cNvSpPr txBox="1"/>
          <p:nvPr/>
        </p:nvSpPr>
        <p:spPr>
          <a:xfrm>
            <a:off x="6469956" y="3933741"/>
            <a:ext cx="2484970" cy="738664"/>
          </a:xfrm>
          <a:prstGeom prst="rect">
            <a:avLst/>
          </a:prstGeom>
          <a:solidFill>
            <a:schemeClr val="tx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chemeClr val="bg1"/>
                </a:solidFill>
                <a:latin typeface="Halcom Book"/>
                <a:cs typeface="FUTURA MEDIUM" panose="020B0602020204020303" pitchFamily="34" charset="-79"/>
              </a:rPr>
              <a:t>1.66X</a:t>
            </a:r>
            <a:r>
              <a:rPr lang="en-ZA" sz="1400" b="1" dirty="0">
                <a:solidFill>
                  <a:schemeClr val="bg1"/>
                </a:solidFill>
                <a:latin typeface="Halcom Book"/>
                <a:cs typeface="FUTURA MEDIUM" panose="020B0602020204020303" pitchFamily="34" charset="-79"/>
              </a:rPr>
              <a:t> sales (66% Higher than YoY Target)</a:t>
            </a:r>
            <a:endParaRPr lang="en-KE" sz="1400" b="1" dirty="0">
              <a:solidFill>
                <a:schemeClr val="bg1"/>
              </a:solidFill>
              <a:latin typeface="Halcom Book"/>
              <a:cs typeface="FUTURA MEDIUM" panose="020B0602020204020303" pitchFamily="34" charset="-79"/>
            </a:endParaRPr>
          </a:p>
        </p:txBody>
      </p:sp>
      <p:sp>
        <p:nvSpPr>
          <p:cNvPr id="15" name="Google Shape;1639;p20">
            <a:extLst>
              <a:ext uri="{FF2B5EF4-FFF2-40B4-BE49-F238E27FC236}">
                <a16:creationId xmlns:a16="http://schemas.microsoft.com/office/drawing/2014/main" id="{D82CEB9E-1176-A97D-E0D7-9FE28DA74156}"/>
              </a:ext>
            </a:extLst>
          </p:cNvPr>
          <p:cNvSpPr/>
          <p:nvPr/>
        </p:nvSpPr>
        <p:spPr>
          <a:xfrm>
            <a:off x="4449391" y="2736592"/>
            <a:ext cx="828085" cy="885031"/>
          </a:xfrm>
          <a:custGeom>
            <a:avLst/>
            <a:gdLst/>
            <a:ahLst/>
            <a:cxnLst/>
            <a:rect l="l" t="t" r="r" b="b"/>
            <a:pathLst>
              <a:path w="52888" h="59032" fill="none" extrusionOk="0">
                <a:moveTo>
                  <a:pt x="50259" y="59032"/>
                </a:moveTo>
                <a:lnTo>
                  <a:pt x="2629" y="59032"/>
                </a:lnTo>
                <a:cubicBezTo>
                  <a:pt x="1172" y="59032"/>
                  <a:pt x="0" y="57860"/>
                  <a:pt x="0" y="56403"/>
                </a:cubicBezTo>
                <a:lnTo>
                  <a:pt x="0" y="2629"/>
                </a:lnTo>
                <a:cubicBezTo>
                  <a:pt x="0" y="1173"/>
                  <a:pt x="1172" y="1"/>
                  <a:pt x="2629" y="1"/>
                </a:cubicBezTo>
                <a:lnTo>
                  <a:pt x="50259" y="1"/>
                </a:lnTo>
                <a:cubicBezTo>
                  <a:pt x="51716" y="1"/>
                  <a:pt x="52888" y="1173"/>
                  <a:pt x="52888" y="2629"/>
                </a:cubicBezTo>
                <a:lnTo>
                  <a:pt x="52888" y="56403"/>
                </a:lnTo>
                <a:cubicBezTo>
                  <a:pt x="52888" y="57860"/>
                  <a:pt x="51716" y="59032"/>
                  <a:pt x="50259" y="59032"/>
                </a:cubicBezTo>
                <a:close/>
              </a:path>
            </a:pathLst>
          </a:custGeom>
          <a:solidFill>
            <a:schemeClr val="tx1">
              <a:alpha val="48000"/>
            </a:schemeClr>
          </a:solidFill>
          <a:ln w="10300" cap="flat" cmpd="sng">
            <a:solidFill>
              <a:schemeClr val="accent1">
                <a:lumMod val="50000"/>
              </a:schemeClr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788" b="1">
              <a:solidFill>
                <a:schemeClr val="bg1"/>
              </a:solidFill>
              <a:latin typeface="Halcom Book"/>
            </a:endParaRPr>
          </a:p>
        </p:txBody>
      </p:sp>
      <p:sp>
        <p:nvSpPr>
          <p:cNvPr id="16" name="Google Shape;1678;p20">
            <a:extLst>
              <a:ext uri="{FF2B5EF4-FFF2-40B4-BE49-F238E27FC236}">
                <a16:creationId xmlns:a16="http://schemas.microsoft.com/office/drawing/2014/main" id="{6B463A08-1473-A30A-0BBE-7E3817DB432F}"/>
              </a:ext>
            </a:extLst>
          </p:cNvPr>
          <p:cNvSpPr txBox="1"/>
          <p:nvPr/>
        </p:nvSpPr>
        <p:spPr>
          <a:xfrm>
            <a:off x="4497840" y="2803479"/>
            <a:ext cx="735254" cy="296266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sz="825" b="1" dirty="0">
                <a:solidFill>
                  <a:schemeClr val="bg1"/>
                </a:solidFill>
                <a:latin typeface="Halcom Book"/>
                <a:ea typeface="Fira Sans Medium"/>
                <a:cs typeface="Fira Sans Medium"/>
                <a:sym typeface="Fira Sans Medium"/>
              </a:rPr>
              <a:t>ATL REACH</a:t>
            </a:r>
            <a:endParaRPr sz="825" b="1" dirty="0">
              <a:solidFill>
                <a:schemeClr val="bg1"/>
              </a:solidFill>
              <a:latin typeface="Halcom Book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7" name="Google Shape;1679;p20">
            <a:extLst>
              <a:ext uri="{FF2B5EF4-FFF2-40B4-BE49-F238E27FC236}">
                <a16:creationId xmlns:a16="http://schemas.microsoft.com/office/drawing/2014/main" id="{98C7F30C-2D47-3FAF-E213-416FC2610430}"/>
              </a:ext>
            </a:extLst>
          </p:cNvPr>
          <p:cNvSpPr txBox="1"/>
          <p:nvPr/>
        </p:nvSpPr>
        <p:spPr>
          <a:xfrm>
            <a:off x="4457737" y="3146941"/>
            <a:ext cx="811391" cy="367867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latin typeface="Halcom Book"/>
                <a:ea typeface="Fira Sans"/>
                <a:cs typeface="Fira Sans"/>
                <a:sym typeface="Fira Sans"/>
              </a:rPr>
              <a:t>88.8%</a:t>
            </a:r>
            <a:endParaRPr sz="500" b="1" dirty="0">
              <a:solidFill>
                <a:schemeClr val="bg1"/>
              </a:solidFill>
              <a:latin typeface="Halcom Book"/>
              <a:ea typeface="Fira Sans"/>
              <a:cs typeface="Fira Sans"/>
              <a:sym typeface="Fira Sans"/>
            </a:endParaRPr>
          </a:p>
        </p:txBody>
      </p:sp>
      <p:pic>
        <p:nvPicPr>
          <p:cNvPr id="19" name="Graphic 18" descr="Bar graph with upward trend with solid fill">
            <a:extLst>
              <a:ext uri="{FF2B5EF4-FFF2-40B4-BE49-F238E27FC236}">
                <a16:creationId xmlns:a16="http://schemas.microsoft.com/office/drawing/2014/main" id="{8D180D6B-D257-DCB8-BDDD-FEDED02D21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04592" y="3787704"/>
            <a:ext cx="914400" cy="91440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1AD4FE6A-BF22-260A-79FB-A514F6CDDD8A}"/>
              </a:ext>
            </a:extLst>
          </p:cNvPr>
          <p:cNvGrpSpPr/>
          <p:nvPr/>
        </p:nvGrpSpPr>
        <p:grpSpPr>
          <a:xfrm>
            <a:off x="8191864" y="95074"/>
            <a:ext cx="949926" cy="219240"/>
            <a:chOff x="8191864" y="98314"/>
            <a:chExt cx="949926" cy="219240"/>
          </a:xfrm>
        </p:grpSpPr>
        <p:pic>
          <p:nvPicPr>
            <p:cNvPr id="45" name="Picture 4" descr="Icon Radio #340730 - Free Icons Library">
              <a:extLst>
                <a:ext uri="{FF2B5EF4-FFF2-40B4-BE49-F238E27FC236}">
                  <a16:creationId xmlns:a16="http://schemas.microsoft.com/office/drawing/2014/main" id="{99BB14B2-FE75-014E-A867-EFE91760EF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864" y="101554"/>
              <a:ext cx="184666" cy="184666"/>
            </a:xfrm>
            <a:prstGeom prst="rect">
              <a:avLst/>
            </a:prstGeom>
            <a:solidFill>
              <a:schemeClr val="bg1"/>
            </a:solidFill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6" descr="tv icon png - Small Tv - Circle | #2029075 - Vippng">
              <a:extLst>
                <a:ext uri="{FF2B5EF4-FFF2-40B4-BE49-F238E27FC236}">
                  <a16:creationId xmlns:a16="http://schemas.microsoft.com/office/drawing/2014/main" id="{F0B3A580-8B6A-CA43-B3DF-4DB47C0B39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0848" y="101553"/>
              <a:ext cx="184666" cy="184666"/>
            </a:xfrm>
            <a:prstGeom prst="rect">
              <a:avLst/>
            </a:prstGeom>
            <a:solidFill>
              <a:schemeClr val="bg1"/>
            </a:solidFill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8" descr="220-2207243_phone-icon-png-mobile-phone-icon-circle-png - Blaze Threads">
              <a:extLst>
                <a:ext uri="{FF2B5EF4-FFF2-40B4-BE49-F238E27FC236}">
                  <a16:creationId xmlns:a16="http://schemas.microsoft.com/office/drawing/2014/main" id="{51E9DF32-B656-0F49-A0B7-5D3A4AD955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9832" y="98314"/>
              <a:ext cx="219711" cy="216000"/>
            </a:xfrm>
            <a:prstGeom prst="rect">
              <a:avLst/>
            </a:prstGeom>
            <a:solidFill>
              <a:schemeClr val="bg1"/>
            </a:solidFill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8" descr="Advertising with solid fill">
              <a:extLst>
                <a:ext uri="{FF2B5EF4-FFF2-40B4-BE49-F238E27FC236}">
                  <a16:creationId xmlns:a16="http://schemas.microsoft.com/office/drawing/2014/main" id="{721A24D7-E9E4-68F0-F2F2-B951D17FC9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 bwMode="auto">
            <a:xfrm>
              <a:off x="8925790" y="101554"/>
              <a:ext cx="216000" cy="216000"/>
            </a:xfrm>
            <a:prstGeom prst="rect">
              <a:avLst/>
            </a:prstGeom>
            <a:solidFill>
              <a:schemeClr val="bg1"/>
            </a:solidFill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2902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DAE9CD5-9F8B-594C-B586-8CA548B8E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3" y="1634208"/>
            <a:ext cx="5647645" cy="1238498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dirty="0">
                <a:solidFill>
                  <a:schemeClr val="tx1"/>
                </a:solidFill>
                <a:latin typeface="Halcom Bold"/>
              </a:rPr>
              <a:t>Thank you</a:t>
            </a:r>
            <a:endParaRPr lang="ru-RU" sz="4000" dirty="0">
              <a:solidFill>
                <a:schemeClr val="tx1"/>
              </a:solidFill>
              <a:latin typeface="Halcom Bold"/>
            </a:endParaRPr>
          </a:p>
        </p:txBody>
      </p:sp>
    </p:spTree>
    <p:extLst>
      <p:ext uri="{BB962C8B-B14F-4D97-AF65-F5344CB8AC3E}">
        <p14:creationId xmlns:p14="http://schemas.microsoft.com/office/powerpoint/2010/main" val="2876781357"/>
      </p:ext>
    </p:extLst>
  </p:cSld>
  <p:clrMapOvr>
    <a:masterClrMapping/>
  </p:clrMapOvr>
</p:sld>
</file>

<file path=ppt/theme/theme1.xml><?xml version="1.0" encoding="utf-8"?>
<a:theme xmlns:a="http://schemas.openxmlformats.org/drawingml/2006/main" name="ABIinBev_4x3_v1">
  <a:themeElements>
    <a:clrScheme name="ABI">
      <a:dk1>
        <a:sysClr val="windowText" lastClr="000000"/>
      </a:dk1>
      <a:lt1>
        <a:sysClr val="window" lastClr="FFFFFF"/>
      </a:lt1>
      <a:dk2>
        <a:srgbClr val="C00000"/>
      </a:dk2>
      <a:lt2>
        <a:srgbClr val="45120F"/>
      </a:lt2>
      <a:accent1>
        <a:srgbClr val="F39C1F"/>
      </a:accent1>
      <a:accent2>
        <a:srgbClr val="DA5926"/>
      </a:accent2>
      <a:accent3>
        <a:srgbClr val="C33827"/>
      </a:accent3>
      <a:accent4>
        <a:srgbClr val="89231A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Custom Design">
  <a:themeElements>
    <a:clrScheme name="dentsu colour palette">
      <a:dk1>
        <a:srgbClr val="05051E"/>
      </a:dk1>
      <a:lt1>
        <a:srgbClr val="FFFFFF"/>
      </a:lt1>
      <a:dk2>
        <a:srgbClr val="000000"/>
      </a:dk2>
      <a:lt2>
        <a:srgbClr val="E5E5E8"/>
      </a:lt2>
      <a:accent1>
        <a:srgbClr val="60607D"/>
      </a:accent1>
      <a:accent2>
        <a:srgbClr val="9B9BAE"/>
      </a:accent2>
      <a:accent3>
        <a:srgbClr val="007EFF"/>
      </a:accent3>
      <a:accent4>
        <a:srgbClr val="00CACF"/>
      </a:accent4>
      <a:accent5>
        <a:srgbClr val="5B19C3"/>
      </a:accent5>
      <a:accent6>
        <a:srgbClr val="A32CC1"/>
      </a:accent6>
      <a:hlink>
        <a:srgbClr val="007EFF"/>
      </a:hlink>
      <a:folHlink>
        <a:srgbClr val="A32CC0"/>
      </a:folHlink>
    </a:clrScheme>
    <a:fontScheme name="Custom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ntsu PowerPoint template (Halcom)" id="{DD69CF8C-30EF-F74A-A952-0138814B2979}" vid="{B6AB6EC9-6621-B248-AEB2-BBFA93D07ED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956cf2c5-d4df-4ed5-8196-522688854ee6" xsi:nil="true"/>
    <lcf76f155ced4ddcb4097134ff3c332f xmlns="956cf2c5-d4df-4ed5-8196-522688854ee6">
      <Terms xmlns="http://schemas.microsoft.com/office/infopath/2007/PartnerControls"/>
    </lcf76f155ced4ddcb4097134ff3c332f>
    <TaxCatchAll xmlns="5c8c214c-1609-4c92-8fd9-860bec9649c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2418E1E6784943AF38B137601B9CC3" ma:contentTypeVersion="12" ma:contentTypeDescription="Create a new document." ma:contentTypeScope="" ma:versionID="ed6f2efa099992b39b90b9d8122747a7">
  <xsd:schema xmlns:xsd="http://www.w3.org/2001/XMLSchema" xmlns:xs="http://www.w3.org/2001/XMLSchema" xmlns:p="http://schemas.microsoft.com/office/2006/metadata/properties" xmlns:ns2="956cf2c5-d4df-4ed5-8196-522688854ee6" xmlns:ns3="5c8c214c-1609-4c92-8fd9-860bec9649c9" targetNamespace="http://schemas.microsoft.com/office/2006/metadata/properties" ma:root="true" ma:fieldsID="cb84daa404c665a2df9fc22b7dec4197" ns2:_="" ns3:_="">
    <xsd:import namespace="956cf2c5-d4df-4ed5-8196-522688854ee6"/>
    <xsd:import namespace="5c8c214c-1609-4c92-8fd9-860bec9649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6cf2c5-d4df-4ed5-8196-522688854e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f2fb0f5-e63c-4e8e-9ea5-5963d22110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8c214c-1609-4c92-8fd9-860bec9649c9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55fdaa-09ce-46e9-8337-fe9196feb93d}" ma:internalName="TaxCatchAll" ma:showField="CatchAllData" ma:web="5c8c214c-1609-4c92-8fd9-860bec9649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AA90A1-E35C-49A5-AE15-B5325535AF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A2A684-66A6-4CCD-8600-0AFB7D278F0F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5E79243-C05A-4E9D-9B8F-10E763BF004A}"/>
</file>

<file path=docProps/app.xml><?xml version="1.0" encoding="utf-8"?>
<Properties xmlns="http://schemas.openxmlformats.org/officeDocument/2006/extended-properties" xmlns:vt="http://schemas.openxmlformats.org/officeDocument/2006/docPropsVTypes">
  <TotalTime>8455</TotalTime>
  <Words>161</Words>
  <Application>Microsoft Office PowerPoint</Application>
  <PresentationFormat>Custom</PresentationFormat>
  <Paragraphs>26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Halcom Bold</vt:lpstr>
      <vt:lpstr>Halcom Book</vt:lpstr>
      <vt:lpstr>Halcom Medium</vt:lpstr>
      <vt:lpstr>Wingdings</vt:lpstr>
      <vt:lpstr>ABIinBev_4x3_v1</vt:lpstr>
      <vt:lpstr>4_Custom Design</vt:lpstr>
      <vt:lpstr>Dentsu TZ IMC Case Study</vt:lpstr>
      <vt:lpstr>PowerPoint Presentation</vt:lpstr>
      <vt:lpstr>Thank you</vt:lpstr>
    </vt:vector>
  </TitlesOfParts>
  <Company>Personal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</dc:creator>
  <cp:lastModifiedBy>Ezra Ndolo</cp:lastModifiedBy>
  <cp:revision>124</cp:revision>
  <dcterms:created xsi:type="dcterms:W3CDTF">2017-02-16T13:31:17Z</dcterms:created>
  <dcterms:modified xsi:type="dcterms:W3CDTF">2023-07-13T09:47:36Z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0x010100412418E1E6784943AF38B137601B9CC3</vt:lpwstr>
  </property>
  <property fmtid="{D5CDD505-2E9C-101B-9397-08002B2CF9AE}" pid="3" name="MediaServiceImageTags">
    <vt:lpwstr/>
  </property>
  <property fmtid="{D5CDD505-2E9C-101B-9397-08002B2CF9AE}" pid="4" name="Order">
    <vt:r8>45600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