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3"/>
  </p:notesMasterIdLst>
  <p:sldIdLst>
    <p:sldId id="258" r:id="rId2"/>
  </p:sldIdLst>
  <p:sldSz cx="24384000" cy="13716000"/>
  <p:notesSz cx="6858000" cy="9144000"/>
  <p:embeddedFontLst>
    <p:embeddedFont>
      <p:font typeface="Helvetica Neue" panose="02000503000000020004" pitchFamily="2" charset="0"/>
      <p:regular r:id="rId4"/>
      <p:bold r:id="rId5"/>
      <p:italic r:id="rId6"/>
      <p:boldItalic r:id="rId7"/>
    </p:embeddedFont>
    <p:embeddedFont>
      <p:font typeface="Helvetica Neue Light" panose="02000403000000020004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99D"/>
    <a:srgbClr val="3E6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4665"/>
  </p:normalViewPr>
  <p:slideViewPr>
    <p:cSldViewPr snapToGrid="0">
      <p:cViewPr varScale="1">
        <p:scale>
          <a:sx n="53" d="100"/>
          <a:sy n="53" d="100"/>
        </p:scale>
        <p:origin x="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ca8878064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aca887806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ND_ORANGE copie 8" type="tx">
  <p:cSld name="TITLE_AND_BODY"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-13927" y="8107256"/>
            <a:ext cx="24411856" cy="564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2163208" y="3440991"/>
            <a:ext cx="5848786" cy="58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challenge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2188608" y="4603658"/>
            <a:ext cx="5848786" cy="47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  <a:defRPr sz="256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8237053" y="3440991"/>
            <a:ext cx="5848786" cy="58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insight</a:t>
            </a:r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14298198" y="3440991"/>
            <a:ext cx="5848786" cy="58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solution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3"/>
          </p:nvPr>
        </p:nvSpPr>
        <p:spPr>
          <a:xfrm>
            <a:off x="8237053" y="4603658"/>
            <a:ext cx="5848786" cy="47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  <a:defRPr sz="256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4"/>
          </p:nvPr>
        </p:nvSpPr>
        <p:spPr>
          <a:xfrm>
            <a:off x="14298198" y="4603658"/>
            <a:ext cx="5848786" cy="47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  <a:defRPr sz="256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 descr="Isobar-White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47300" y="12903200"/>
            <a:ext cx="927100" cy="2689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body" idx="5"/>
          </p:nvPr>
        </p:nvSpPr>
        <p:spPr>
          <a:xfrm>
            <a:off x="2175908" y="1148523"/>
            <a:ext cx="17971076" cy="70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2166780" y="12553797"/>
            <a:ext cx="295068" cy="28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_ORANGE copie 5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150508" y="3225091"/>
            <a:ext cx="18047276" cy="157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760"/>
              <a:buFont typeface="Helvetica Neue"/>
              <a:buNone/>
              <a:defRPr sz="976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2175908" y="5711207"/>
            <a:ext cx="18047276" cy="57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2137808" y="9089563"/>
            <a:ext cx="18047276" cy="58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166780" y="12553797"/>
            <a:ext cx="295068" cy="28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 descr="isobar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3193" y="12736017"/>
            <a:ext cx="4316585" cy="62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 descr="isobar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3193" y="12736017"/>
            <a:ext cx="4316585" cy="62077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Vierge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e">
  <p:cSld name="Photo - Horizonta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 descr="white isoba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07488" y="13285728"/>
            <a:ext cx="910395" cy="25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Isobar-White.a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47300" y="12903200"/>
            <a:ext cx="927100" cy="2689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2150508" y="7999815"/>
            <a:ext cx="18047276" cy="47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Helvetica Neue"/>
              <a:buNone/>
            </a:pPr>
            <a:r>
              <a:rPr lang="en-US" sz="256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154848" y="2165713"/>
            <a:ext cx="20074305" cy="3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2173058" y="5687521"/>
            <a:ext cx="20828001" cy="483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166780" y="12553797"/>
            <a:ext cx="295068" cy="28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pJOJox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-13927" y="8107256"/>
            <a:ext cx="24411900" cy="5640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F4B8E"/>
              </a:solidFill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2163208" y="3440991"/>
            <a:ext cx="584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challenge</a:t>
            </a: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2"/>
          </p:nvPr>
        </p:nvSpPr>
        <p:spPr>
          <a:xfrm>
            <a:off x="2188600" y="4603645"/>
            <a:ext cx="5848800" cy="2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F4B8E"/>
                </a:solidFill>
                <a:latin typeface="Arial"/>
                <a:ea typeface="Arial"/>
                <a:cs typeface="Arial"/>
                <a:sym typeface="Arial"/>
              </a:rPr>
              <a:t>La marque historique de Danone, Blédine souhaite retrouver une place de leader.</a:t>
            </a: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F4B8E"/>
                </a:solidFill>
                <a:latin typeface="Arial"/>
                <a:ea typeface="Arial"/>
                <a:cs typeface="Arial"/>
                <a:sym typeface="Arial"/>
              </a:rPr>
              <a:t>Trouver l’approche stratégique et créative pour recréer un lien fort entre la cible et la marque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8237053" y="3440991"/>
            <a:ext cx="584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insight</a:t>
            </a:r>
            <a:endParaRPr/>
          </a:p>
        </p:txBody>
      </p:sp>
      <p:sp>
        <p:nvSpPr>
          <p:cNvPr id="86" name="Google Shape;86;p9"/>
          <p:cNvSpPr txBox="1"/>
          <p:nvPr/>
        </p:nvSpPr>
        <p:spPr>
          <a:xfrm>
            <a:off x="14298198" y="3440991"/>
            <a:ext cx="584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solution</a:t>
            </a: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3"/>
          </p:nvPr>
        </p:nvSpPr>
        <p:spPr>
          <a:xfrm>
            <a:off x="8237050" y="4603649"/>
            <a:ext cx="5848800" cy="2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F4B8E"/>
                </a:solidFill>
                <a:latin typeface="Arial"/>
                <a:ea typeface="Arial"/>
                <a:cs typeface="Arial"/>
                <a:sym typeface="Arial"/>
              </a:rPr>
              <a:t>Avec Blédine, votre bébé bénéficie d’une large gamme de produits et d’ingrédients naturels idéal pour sa croissance.</a:t>
            </a: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 txBox="1">
            <a:spLocks noGrp="1"/>
          </p:cNvSpPr>
          <p:nvPr>
            <p:ph type="body" idx="4"/>
          </p:nvPr>
        </p:nvSpPr>
        <p:spPr>
          <a:xfrm>
            <a:off x="14298200" y="4616350"/>
            <a:ext cx="9541200" cy="2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F4B8E"/>
                </a:solidFill>
                <a:latin typeface="Arial"/>
                <a:ea typeface="Arial"/>
                <a:cs typeface="Arial"/>
                <a:sym typeface="Arial"/>
              </a:rPr>
              <a:t>Faire voyager l’enfant et la mère dans un monde naturel et</a:t>
            </a: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F4B8E"/>
                </a:solidFill>
                <a:latin typeface="Arial"/>
                <a:ea typeface="Arial"/>
                <a:cs typeface="Arial"/>
                <a:sym typeface="Arial"/>
              </a:rPr>
              <a:t>merveilleux à la découverte de Blédine et de tous ses avantages</a:t>
            </a: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5"/>
          </p:nvPr>
        </p:nvSpPr>
        <p:spPr>
          <a:xfrm>
            <a:off x="2188608" y="1729690"/>
            <a:ext cx="179712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 du cas : </a:t>
            </a:r>
            <a:r>
              <a:rPr lang="en-US">
                <a:solidFill>
                  <a:srgbClr val="172191"/>
                </a:solidFill>
              </a:rPr>
              <a:t>Blédine</a:t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412150" y="407575"/>
            <a:ext cx="177564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Catégorie du cas :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exemple campagne de communication </a:t>
            </a:r>
            <a:r>
              <a:rPr lang="en-US" sz="28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publicitaire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Pays concernés :</a:t>
            </a:r>
            <a:r>
              <a:rPr lang="en-US" sz="2800" b="1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Afrique</a:t>
            </a:r>
            <a:r>
              <a:rPr lang="en-US" sz="28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francophone</a:t>
            </a:r>
            <a:endParaRPr sz="28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2188596" y="12265525"/>
            <a:ext cx="65355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Helvetica Neue"/>
              <a:buNone/>
            </a:pPr>
            <a:r>
              <a:rPr lang="en-US" sz="2000" b="1">
                <a:solidFill>
                  <a:srgbClr val="FFFFFF"/>
                </a:solidFill>
              </a:rPr>
              <a:t>Voir le film TV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https://bit.ly/3pJOJox</a:t>
            </a:r>
            <a:endParaRPr sz="2000"/>
          </a:p>
        </p:txBody>
      </p:sp>
      <p:sp>
        <p:nvSpPr>
          <p:cNvPr id="92" name="Google Shape;92;p9"/>
          <p:cNvSpPr txBox="1"/>
          <p:nvPr/>
        </p:nvSpPr>
        <p:spPr>
          <a:xfrm>
            <a:off x="13438723" y="12265528"/>
            <a:ext cx="38358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Helvetica Neue"/>
              <a:buNone/>
            </a:pPr>
            <a:r>
              <a:rPr lang="en-US" sz="20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pic>
        <p:nvPicPr>
          <p:cNvPr id="93" name="Google Shape;93;p9"/>
          <p:cNvPicPr preferRelativeResize="0"/>
          <p:nvPr/>
        </p:nvPicPr>
        <p:blipFill rotWithShape="1">
          <a:blip r:embed="rId4">
            <a:alphaModFix/>
          </a:blip>
          <a:srcRect b="-163991"/>
          <a:stretch/>
        </p:blipFill>
        <p:spPr>
          <a:xfrm>
            <a:off x="21684431" y="12396204"/>
            <a:ext cx="2155085" cy="119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 rotWithShape="1">
          <a:blip r:embed="rId5">
            <a:alphaModFix/>
          </a:blip>
          <a:srcRect t="2290" b="2290"/>
          <a:stretch/>
        </p:blipFill>
        <p:spPr>
          <a:xfrm>
            <a:off x="20029534" y="506300"/>
            <a:ext cx="3810001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9"/>
          <p:cNvPicPr preferRelativeResize="0"/>
          <p:nvPr/>
        </p:nvPicPr>
        <p:blipFill rotWithShape="1">
          <a:blip r:embed="rId6">
            <a:alphaModFix/>
          </a:blip>
          <a:srcRect l="2107" r="2116"/>
          <a:stretch/>
        </p:blipFill>
        <p:spPr>
          <a:xfrm>
            <a:off x="2188600" y="6954571"/>
            <a:ext cx="9065338" cy="47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9"/>
          <p:cNvPicPr preferRelativeResize="0"/>
          <p:nvPr/>
        </p:nvPicPr>
        <p:blipFill rotWithShape="1">
          <a:blip r:embed="rId7">
            <a:alphaModFix/>
          </a:blip>
          <a:srcRect l="1960" r="1960"/>
          <a:stretch/>
        </p:blipFill>
        <p:spPr>
          <a:xfrm>
            <a:off x="11779400" y="6954571"/>
            <a:ext cx="9065336" cy="479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2418E1E6784943AF38B137601B9CC3" ma:contentTypeVersion="12" ma:contentTypeDescription="Create a new document." ma:contentTypeScope="" ma:versionID="ed6f2efa099992b39b90b9d8122747a7">
  <xsd:schema xmlns:xsd="http://www.w3.org/2001/XMLSchema" xmlns:xs="http://www.w3.org/2001/XMLSchema" xmlns:p="http://schemas.microsoft.com/office/2006/metadata/properties" xmlns:ns2="956cf2c5-d4df-4ed5-8196-522688854ee6" xmlns:ns3="5c8c214c-1609-4c92-8fd9-860bec9649c9" targetNamespace="http://schemas.microsoft.com/office/2006/metadata/properties" ma:root="true" ma:fieldsID="cb84daa404c665a2df9fc22b7dec4197" ns2:_="" ns3:_="">
    <xsd:import namespace="956cf2c5-d4df-4ed5-8196-522688854ee6"/>
    <xsd:import namespace="5c8c214c-1609-4c92-8fd9-860bec964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cf2c5-d4df-4ed5-8196-522688854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2fb0f5-e63c-4e8e-9ea5-5963d22110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c214c-1609-4c92-8fd9-860bec9649c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55fdaa-09ce-46e9-8337-fe9196feb93d}" ma:internalName="TaxCatchAll" ma:showField="CatchAllData" ma:web="5c8c214c-1609-4c92-8fd9-860bec964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6cf2c5-d4df-4ed5-8196-522688854ee6">
      <Terms xmlns="http://schemas.microsoft.com/office/infopath/2007/PartnerControls"/>
    </lcf76f155ced4ddcb4097134ff3c332f>
    <TaxCatchAll xmlns="5c8c214c-1609-4c92-8fd9-860bec9649c9" xsi:nil="true"/>
  </documentManagement>
</p:properties>
</file>

<file path=customXml/itemProps1.xml><?xml version="1.0" encoding="utf-8"?>
<ds:datastoreItem xmlns:ds="http://schemas.openxmlformats.org/officeDocument/2006/customXml" ds:itemID="{54230FDC-C693-43C4-81A3-63A94925F130}"/>
</file>

<file path=customXml/itemProps2.xml><?xml version="1.0" encoding="utf-8"?>
<ds:datastoreItem xmlns:ds="http://schemas.openxmlformats.org/officeDocument/2006/customXml" ds:itemID="{30BC607A-8F22-456B-8B68-D6922E96C71A}"/>
</file>

<file path=customXml/itemProps3.xml><?xml version="1.0" encoding="utf-8"?>
<ds:datastoreItem xmlns:ds="http://schemas.openxmlformats.org/officeDocument/2006/customXml" ds:itemID="{B92BA7E9-CA8E-49F7-A541-3A3C631CDB30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109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Helvetica Neue</vt:lpstr>
      <vt:lpstr>Helvetica Neue Light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Mboms Onguene</cp:lastModifiedBy>
  <cp:revision>3</cp:revision>
  <dcterms:modified xsi:type="dcterms:W3CDTF">2024-07-11T18:44:50Z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0x010100412418E1E6784943AF38B137601B9CC3</vt:lpwstr>
  </property>
</Properties>
</file>