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3"/>
  </p:notesMasterIdLst>
  <p:sldIdLst>
    <p:sldId id="257" r:id="rId2"/>
  </p:sldIdLst>
  <p:sldSz cx="24384000" cy="13716000"/>
  <p:notesSz cx="6858000" cy="9144000"/>
  <p:embeddedFontLst>
    <p:embeddedFont>
      <p:font typeface="Helvetica Neue" panose="02000503000000020004" pitchFamily="2" charset="0"/>
      <p:regular r:id="rId4"/>
      <p:bold r:id="rId5"/>
      <p:italic r:id="rId6"/>
      <p:boldItalic r:id="rId7"/>
    </p:embeddedFont>
    <p:embeddedFont>
      <p:font typeface="Helvetica Neue Light" panose="02000403000000020004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99D"/>
    <a:srgbClr val="3E6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3"/>
    <p:restoredTop sz="94665"/>
  </p:normalViewPr>
  <p:slideViewPr>
    <p:cSldViewPr snapToGrid="0">
      <p:cViewPr varScale="1">
        <p:scale>
          <a:sx n="53" d="100"/>
          <a:sy n="53" d="100"/>
        </p:scale>
        <p:origin x="5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26f144655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a26f14465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OND_ORANGE copie 8" type="tx">
  <p:cSld name="TITLE_AND_BODY">
    <p:bg>
      <p:bgPr>
        <a:solidFill>
          <a:srgbClr val="FFFFFF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-13927" y="8107256"/>
            <a:ext cx="24411856" cy="5640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2163208" y="3440991"/>
            <a:ext cx="5848786" cy="58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challenge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2188608" y="4603658"/>
            <a:ext cx="5848786" cy="47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  <a:defRPr sz="256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8237053" y="3440991"/>
            <a:ext cx="5848786" cy="58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insight</a:t>
            </a:r>
            <a:endParaRPr/>
          </a:p>
        </p:txBody>
      </p:sp>
      <p:sp>
        <p:nvSpPr>
          <p:cNvPr id="16" name="Google Shape;16;p2"/>
          <p:cNvSpPr txBox="1"/>
          <p:nvPr/>
        </p:nvSpPr>
        <p:spPr>
          <a:xfrm>
            <a:off x="14298198" y="3440991"/>
            <a:ext cx="5848786" cy="58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solution</a:t>
            </a: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3"/>
          </p:nvPr>
        </p:nvSpPr>
        <p:spPr>
          <a:xfrm>
            <a:off x="8237053" y="4603658"/>
            <a:ext cx="5848786" cy="47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  <a:defRPr sz="256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4"/>
          </p:nvPr>
        </p:nvSpPr>
        <p:spPr>
          <a:xfrm>
            <a:off x="14298198" y="4603658"/>
            <a:ext cx="5848786" cy="47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0"/>
              <a:buFont typeface="Helvetica Neue"/>
              <a:buNone/>
              <a:defRPr sz="256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2" descr="Isobar-White.a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47300" y="12903200"/>
            <a:ext cx="927100" cy="26898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body" idx="5"/>
          </p:nvPr>
        </p:nvSpPr>
        <p:spPr>
          <a:xfrm>
            <a:off x="2175908" y="1148523"/>
            <a:ext cx="17971076" cy="70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2166780" y="12553797"/>
            <a:ext cx="295068" cy="28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ND_ORANGE copie 5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2150508" y="3225091"/>
            <a:ext cx="18047276" cy="157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760"/>
              <a:buFont typeface="Helvetica Neue"/>
              <a:buNone/>
              <a:defRPr sz="976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2175908" y="5711207"/>
            <a:ext cx="18047276" cy="57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  <a:defRPr sz="32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3"/>
          </p:nvPr>
        </p:nvSpPr>
        <p:spPr>
          <a:xfrm>
            <a:off x="2137808" y="9089563"/>
            <a:ext cx="18047276" cy="58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  <a:defRPr sz="3200" b="1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2166780" y="12553797"/>
            <a:ext cx="295068" cy="28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rgbClr val="FFFF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 descr="isobar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3193" y="12736017"/>
            <a:ext cx="4316585" cy="62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 descr="isobar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3193" y="12736017"/>
            <a:ext cx="4316585" cy="62077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erge">
  <p:cSld name="Vierge">
    <p:bg>
      <p:bgPr>
        <a:solidFill>
          <a:srgbClr val="FFFFFF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Horizontale">
  <p:cSld name="Photo - Horizonta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 descr="white isoba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207488" y="13285728"/>
            <a:ext cx="910395" cy="254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Isobar-White.ai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47300" y="12903200"/>
            <a:ext cx="927100" cy="2689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2150508" y="7999815"/>
            <a:ext cx="18047276" cy="47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60"/>
              <a:buFont typeface="Helvetica Neue"/>
              <a:buNone/>
            </a:pPr>
            <a:r>
              <a:rPr lang="en-US" sz="256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2154848" y="2165713"/>
            <a:ext cx="20074305" cy="344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783"/>
              </a:buClr>
              <a:buSzPts val="7819"/>
              <a:buFont typeface="Helvetica Neue"/>
              <a:buNone/>
              <a:defRPr sz="7819" b="1" i="0" u="none" strike="noStrike" cap="none">
                <a:solidFill>
                  <a:srgbClr val="2F378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783"/>
              </a:buClr>
              <a:buSzPts val="7819"/>
              <a:buFont typeface="Helvetica Neue"/>
              <a:buNone/>
              <a:defRPr sz="7819" b="1" i="0" u="none" strike="noStrike" cap="none">
                <a:solidFill>
                  <a:srgbClr val="2F378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783"/>
              </a:buClr>
              <a:buSzPts val="7819"/>
              <a:buFont typeface="Helvetica Neue"/>
              <a:buNone/>
              <a:defRPr sz="7819" b="1" i="0" u="none" strike="noStrike" cap="none">
                <a:solidFill>
                  <a:srgbClr val="2F378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783"/>
              </a:buClr>
              <a:buSzPts val="7819"/>
              <a:buFont typeface="Helvetica Neue"/>
              <a:buNone/>
              <a:defRPr sz="7819" b="1" i="0" u="none" strike="noStrike" cap="none">
                <a:solidFill>
                  <a:srgbClr val="2F378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783"/>
              </a:buClr>
              <a:buSzPts val="7819"/>
              <a:buFont typeface="Helvetica Neue"/>
              <a:buNone/>
              <a:defRPr sz="7819" b="1" i="0" u="none" strike="noStrike" cap="none">
                <a:solidFill>
                  <a:srgbClr val="2F378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783"/>
              </a:buClr>
              <a:buSzPts val="7819"/>
              <a:buFont typeface="Helvetica Neue"/>
              <a:buNone/>
              <a:defRPr sz="7819" b="1" i="0" u="none" strike="noStrike" cap="none">
                <a:solidFill>
                  <a:srgbClr val="2F378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783"/>
              </a:buClr>
              <a:buSzPts val="7819"/>
              <a:buFont typeface="Helvetica Neue"/>
              <a:buNone/>
              <a:defRPr sz="7819" b="1" i="0" u="none" strike="noStrike" cap="none">
                <a:solidFill>
                  <a:srgbClr val="2F378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783"/>
              </a:buClr>
              <a:buSzPts val="7819"/>
              <a:buFont typeface="Helvetica Neue"/>
              <a:buNone/>
              <a:defRPr sz="7819" b="1" i="0" u="none" strike="noStrike" cap="none">
                <a:solidFill>
                  <a:srgbClr val="2F378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783"/>
              </a:buClr>
              <a:buSzPts val="7819"/>
              <a:buFont typeface="Helvetica Neue"/>
              <a:buNone/>
              <a:defRPr sz="7819" b="1" i="0" u="none" strike="noStrike" cap="none">
                <a:solidFill>
                  <a:srgbClr val="2F378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2173058" y="5687521"/>
            <a:ext cx="20828001" cy="483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  <a:defRPr sz="4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2166780" y="12553797"/>
            <a:ext cx="295068" cy="28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Helvetica Neue"/>
              <a:buNone/>
              <a:defRPr sz="128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s://bit.ly/3pTCA0D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/>
          <p:nvPr/>
        </p:nvSpPr>
        <p:spPr>
          <a:xfrm>
            <a:off x="-13927" y="8107256"/>
            <a:ext cx="24411900" cy="5640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2F4B8E"/>
              </a:solidFill>
            </a:endParaRPr>
          </a:p>
        </p:txBody>
      </p:sp>
      <p:sp>
        <p:nvSpPr>
          <p:cNvPr id="62" name="Google Shape;62;p8"/>
          <p:cNvSpPr txBox="1"/>
          <p:nvPr/>
        </p:nvSpPr>
        <p:spPr>
          <a:xfrm>
            <a:off x="2163208" y="3440991"/>
            <a:ext cx="584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challenge</a:t>
            </a:r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2"/>
          </p:nvPr>
        </p:nvSpPr>
        <p:spPr>
          <a:xfrm>
            <a:off x="2188600" y="4603645"/>
            <a:ext cx="5848800" cy="26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2F4B8E"/>
                </a:solidFill>
                <a:latin typeface="Arial"/>
                <a:ea typeface="Arial"/>
                <a:cs typeface="Arial"/>
                <a:sym typeface="Arial"/>
              </a:rPr>
              <a:t>Positionner Kiss, une marque de préservatif, dans un contexte sensible, sans choquer ni provoquer l’opinion. </a:t>
            </a:r>
            <a:endParaRPr sz="2400">
              <a:solidFill>
                <a:srgbClr val="2F4B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 txBox="1"/>
          <p:nvPr/>
        </p:nvSpPr>
        <p:spPr>
          <a:xfrm>
            <a:off x="8237053" y="3440991"/>
            <a:ext cx="584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insight</a:t>
            </a:r>
            <a:endParaRPr/>
          </a:p>
        </p:txBody>
      </p:sp>
      <p:sp>
        <p:nvSpPr>
          <p:cNvPr id="65" name="Google Shape;65;p8"/>
          <p:cNvSpPr txBox="1"/>
          <p:nvPr/>
        </p:nvSpPr>
        <p:spPr>
          <a:xfrm>
            <a:off x="14298198" y="3440991"/>
            <a:ext cx="584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solution</a:t>
            </a:r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3"/>
          </p:nvPr>
        </p:nvSpPr>
        <p:spPr>
          <a:xfrm>
            <a:off x="8237050" y="4603644"/>
            <a:ext cx="5848800" cy="3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2F4B8E"/>
                </a:solidFill>
                <a:latin typeface="Arial"/>
                <a:ea typeface="Arial"/>
                <a:cs typeface="Arial"/>
                <a:sym typeface="Arial"/>
              </a:rPr>
              <a:t>Kiss est la marque de préservatif lancée par l'ONG DKT international. Elle vise à protéger et à sensibiliser les jeunes sur les MST et les grossesses non désirables.</a:t>
            </a:r>
            <a:endParaRPr sz="2400">
              <a:solidFill>
                <a:srgbClr val="2F4B8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2F4B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4"/>
          </p:nvPr>
        </p:nvSpPr>
        <p:spPr>
          <a:xfrm>
            <a:off x="14298198" y="4616358"/>
            <a:ext cx="9851400" cy="28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2F4B8E"/>
                </a:solidFill>
                <a:latin typeface="Arial"/>
                <a:ea typeface="Arial"/>
                <a:cs typeface="Arial"/>
                <a:sym typeface="Arial"/>
              </a:rPr>
              <a:t>Un spot tv et une campagne d’affichage montrant que Kiss est l’accessoire indispensable a chacun, et qu’il s’adapte à tous les styles.</a:t>
            </a:r>
            <a:endParaRPr sz="2400">
              <a:solidFill>
                <a:srgbClr val="2F4B8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2F4B8E"/>
                </a:solidFill>
                <a:latin typeface="Arial"/>
                <a:ea typeface="Arial"/>
                <a:cs typeface="Arial"/>
                <a:sym typeface="Arial"/>
              </a:rPr>
              <a:t>Une manière habile de sensibiliser sur l’importance des se protéger et de promouvoir des comportements responsables.</a:t>
            </a:r>
            <a:endParaRPr sz="2400">
              <a:solidFill>
                <a:srgbClr val="2F4B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5"/>
          </p:nvPr>
        </p:nvSpPr>
        <p:spPr>
          <a:xfrm>
            <a:off x="2188608" y="1729690"/>
            <a:ext cx="179712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Nom du cas : </a:t>
            </a:r>
            <a:r>
              <a:rPr lang="en-US">
                <a:solidFill>
                  <a:srgbClr val="172191"/>
                </a:solidFill>
              </a:rPr>
              <a:t>Kiss</a:t>
            </a:r>
            <a:endParaRPr/>
          </a:p>
        </p:txBody>
      </p:sp>
      <p:sp>
        <p:nvSpPr>
          <p:cNvPr id="69" name="Google Shape;69;p8"/>
          <p:cNvSpPr txBox="1"/>
          <p:nvPr/>
        </p:nvSpPr>
        <p:spPr>
          <a:xfrm>
            <a:off x="412150" y="407575"/>
            <a:ext cx="17756400" cy="1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Catégorie du cas : </a:t>
            </a:r>
            <a:r>
              <a:rPr lang="en-US" sz="2800" b="1" i="0" u="none" strike="noStrike" cap="non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exemple campagne de communication </a:t>
            </a:r>
            <a:r>
              <a:rPr lang="en-US" sz="28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commerciale</a:t>
            </a:r>
            <a:endParaRPr sz="2800" b="1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Pays concernés :</a:t>
            </a:r>
            <a:r>
              <a:rPr lang="en-US" sz="2800" b="1" i="0" u="none" strike="noStrike" cap="non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Côte d’Ivoire, Cameroun, Sénégal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</a:pPr>
            <a:endParaRPr sz="2800" b="0" i="0" u="none" strike="noStrike" cap="non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endParaRPr sz="2400" b="1" i="0" u="none" strike="noStrike" cap="none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Google Shape;70;p8"/>
          <p:cNvSpPr txBox="1"/>
          <p:nvPr/>
        </p:nvSpPr>
        <p:spPr>
          <a:xfrm>
            <a:off x="2188596" y="12265525"/>
            <a:ext cx="6535500" cy="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50"/>
              <a:buFont typeface="Helvetica Neue"/>
              <a:buNone/>
            </a:pPr>
            <a:r>
              <a:rPr lang="en-US" sz="205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film TV voir</a:t>
            </a:r>
            <a:r>
              <a:rPr lang="en-US" sz="205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5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https://bit.ly/3pTCA0D</a:t>
            </a:r>
            <a:endParaRPr/>
          </a:p>
        </p:txBody>
      </p:sp>
      <p:sp>
        <p:nvSpPr>
          <p:cNvPr id="71" name="Google Shape;71;p8"/>
          <p:cNvSpPr txBox="1"/>
          <p:nvPr/>
        </p:nvSpPr>
        <p:spPr>
          <a:xfrm>
            <a:off x="13438723" y="12265528"/>
            <a:ext cx="3835800" cy="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50"/>
              <a:buFont typeface="Helvetica Neue"/>
              <a:buNone/>
            </a:pPr>
            <a:r>
              <a:rPr lang="en-US" sz="20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  <p:pic>
        <p:nvPicPr>
          <p:cNvPr id="72" name="Google Shape;72;p8"/>
          <p:cNvPicPr preferRelativeResize="0"/>
          <p:nvPr/>
        </p:nvPicPr>
        <p:blipFill rotWithShape="1">
          <a:blip r:embed="rId4">
            <a:alphaModFix/>
          </a:blip>
          <a:srcRect b="-163991"/>
          <a:stretch/>
        </p:blipFill>
        <p:spPr>
          <a:xfrm>
            <a:off x="21684431" y="12396204"/>
            <a:ext cx="2155085" cy="119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8"/>
          <p:cNvPicPr preferRelativeResize="0"/>
          <p:nvPr/>
        </p:nvPicPr>
        <p:blipFill rotWithShape="1">
          <a:blip r:embed="rId5">
            <a:alphaModFix/>
          </a:blip>
          <a:srcRect t="10839" b="10839"/>
          <a:stretch/>
        </p:blipFill>
        <p:spPr>
          <a:xfrm>
            <a:off x="20029534" y="506300"/>
            <a:ext cx="3810000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8"/>
          <p:cNvPicPr preferRelativeResize="0"/>
          <p:nvPr/>
        </p:nvPicPr>
        <p:blipFill rotWithShape="1">
          <a:blip r:embed="rId6">
            <a:alphaModFix/>
          </a:blip>
          <a:srcRect l="357" r="367"/>
          <a:stretch/>
        </p:blipFill>
        <p:spPr>
          <a:xfrm>
            <a:off x="2188600" y="7787175"/>
            <a:ext cx="7720979" cy="4125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/>
          <p:cNvPicPr preferRelativeResize="0"/>
          <p:nvPr/>
        </p:nvPicPr>
        <p:blipFill rotWithShape="1">
          <a:blip r:embed="rId7">
            <a:alphaModFix/>
          </a:blip>
          <a:srcRect l="89" r="89"/>
          <a:stretch/>
        </p:blipFill>
        <p:spPr>
          <a:xfrm>
            <a:off x="10288325" y="7787175"/>
            <a:ext cx="5494038" cy="412582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8"/>
          <p:cNvSpPr txBox="1"/>
          <p:nvPr/>
        </p:nvSpPr>
        <p:spPr>
          <a:xfrm>
            <a:off x="10288321" y="12265525"/>
            <a:ext cx="6535500" cy="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50"/>
              <a:buFont typeface="Helvetica Neue"/>
              <a:buNone/>
            </a:pPr>
            <a:r>
              <a:rPr lang="en-US" sz="205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affichage</a:t>
            </a:r>
            <a:endParaRPr/>
          </a:p>
        </p:txBody>
      </p:sp>
      <p:pic>
        <p:nvPicPr>
          <p:cNvPr id="77" name="Google Shape;77;p8"/>
          <p:cNvPicPr preferRelativeResize="0"/>
          <p:nvPr/>
        </p:nvPicPr>
        <p:blipFill rotWithShape="1">
          <a:blip r:embed="rId8">
            <a:alphaModFix/>
          </a:blip>
          <a:srcRect l="89" r="89"/>
          <a:stretch/>
        </p:blipFill>
        <p:spPr>
          <a:xfrm>
            <a:off x="16161125" y="7787175"/>
            <a:ext cx="5494038" cy="412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2418E1E6784943AF38B137601B9CC3" ma:contentTypeVersion="12" ma:contentTypeDescription="Create a new document." ma:contentTypeScope="" ma:versionID="ed6f2efa099992b39b90b9d8122747a7">
  <xsd:schema xmlns:xsd="http://www.w3.org/2001/XMLSchema" xmlns:xs="http://www.w3.org/2001/XMLSchema" xmlns:p="http://schemas.microsoft.com/office/2006/metadata/properties" xmlns:ns2="956cf2c5-d4df-4ed5-8196-522688854ee6" xmlns:ns3="5c8c214c-1609-4c92-8fd9-860bec9649c9" targetNamespace="http://schemas.microsoft.com/office/2006/metadata/properties" ma:root="true" ma:fieldsID="cb84daa404c665a2df9fc22b7dec4197" ns2:_="" ns3:_="">
    <xsd:import namespace="956cf2c5-d4df-4ed5-8196-522688854ee6"/>
    <xsd:import namespace="5c8c214c-1609-4c92-8fd9-860bec9649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cf2c5-d4df-4ed5-8196-522688854e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f2fb0f5-e63c-4e8e-9ea5-5963d22110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c214c-1609-4c92-8fd9-860bec9649c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55fdaa-09ce-46e9-8337-fe9196feb93d}" ma:internalName="TaxCatchAll" ma:showField="CatchAllData" ma:web="5c8c214c-1609-4c92-8fd9-860bec9649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6cf2c5-d4df-4ed5-8196-522688854ee6">
      <Terms xmlns="http://schemas.microsoft.com/office/infopath/2007/PartnerControls"/>
    </lcf76f155ced4ddcb4097134ff3c332f>
    <TaxCatchAll xmlns="5c8c214c-1609-4c92-8fd9-860bec9649c9" xsi:nil="true"/>
  </documentManagement>
</p:properties>
</file>

<file path=customXml/itemProps1.xml><?xml version="1.0" encoding="utf-8"?>
<ds:datastoreItem xmlns:ds="http://schemas.openxmlformats.org/officeDocument/2006/customXml" ds:itemID="{95EC2DBE-9352-4A6E-B277-69BE3E726E5A}"/>
</file>

<file path=customXml/itemProps2.xml><?xml version="1.0" encoding="utf-8"?>
<ds:datastoreItem xmlns:ds="http://schemas.openxmlformats.org/officeDocument/2006/customXml" ds:itemID="{DD1AADF7-DA55-4A65-97C7-59EEC9651B80}"/>
</file>

<file path=customXml/itemProps3.xml><?xml version="1.0" encoding="utf-8"?>
<ds:datastoreItem xmlns:ds="http://schemas.openxmlformats.org/officeDocument/2006/customXml" ds:itemID="{864CC819-9854-4BBA-A66C-433B6FB05225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131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Helvetica Neue</vt:lpstr>
      <vt:lpstr>Helvetica Neue Light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Mboms Onguene</cp:lastModifiedBy>
  <cp:revision>3</cp:revision>
  <dcterms:modified xsi:type="dcterms:W3CDTF">2024-07-11T18:43:34Z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0x010100412418E1E6784943AF38B137601B9CC3</vt:lpwstr>
  </property>
</Properties>
</file>