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6" r:id="rId6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8D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00DAF-C5EC-6D8D-FD8C-1C1FB5B448CB}" v="9" dt="2023-06-07T06:25:15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9"/>
  </p:normalViewPr>
  <p:slideViewPr>
    <p:cSldViewPr snapToGrid="0" snapToObjects="1">
      <p:cViewPr>
        <p:scale>
          <a:sx n="74" d="100"/>
          <a:sy n="74" d="100"/>
        </p:scale>
        <p:origin x="81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8CEB-FD2B-7046-6643-6833CEBC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EEA3E-F090-AC76-3F51-F90CEFC95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E082-31C2-25E7-12C1-A07F8AC9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69D0E-9651-8526-175D-943D265E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67CCF-C6C9-4E20-9EAB-ED4EF22D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156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EAAA-6D00-35AF-F99A-63280C3D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C931B-1572-9DF6-CA71-F1B7FB5B3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09898-60EB-6C49-2AD4-892E1163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8DD5E-E32B-25F2-BF81-70ABC228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5D54-B957-46AF-A956-40C19D4C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0741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6C37B-269F-B7CB-219C-4FF9B8650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B269B-4725-B90C-3DCD-3E77511D5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3B21C-292E-33E6-846F-B002581A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8FE63-4096-DFD1-D198-8CBB260D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0164-BCEB-0825-1EA8-81945DF4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44493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50A7-A7F8-95E1-BD3B-0F65DC0E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B332-790C-579B-B60C-E818ACEA8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3338-F7E8-ADEC-9CEA-6BE36F20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13F3-BFF8-432B-6C30-492F09DF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49531-7A7C-AB9F-8AB0-50876F29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1811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DCF7-D80B-AEEF-591C-A1CB4585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FFD12-FE80-7025-5F4D-C9882BDE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88837-0598-6F00-0A32-C9EC5562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EA895-A5DC-9948-7A82-282976C2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20E16-9DD4-DDB3-A753-17AE4300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162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696D-DDC1-3A67-D97E-4D5FD6AF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8E894-72F1-0D83-0F93-141629074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22DBF-80E9-6701-472E-86CEEA7A5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C174C-0C49-94A4-CDCD-DB66BA94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7EF4F-1280-9B4E-5E25-63FCE104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DD63-AE2B-236F-CEEB-4EAA76F9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7493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65-1E95-1888-FEB2-910BAC8F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6ABD7-6706-8394-FB15-782966D74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767F3-7AC3-A0FF-A5A0-A3863762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772F6-F963-30AD-2390-466E69E15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62408F-7B53-2C07-F464-29AC18B3C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A8302-94E0-2F98-BBC3-89FDF76E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53E10-A26E-CAEF-334F-0849EEF2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3DCA3-6E70-CB51-0D93-5169FAE8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66700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150C-930F-6D17-65F4-01F8C571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E00E3-4E7E-8648-29D0-9E0DB3A2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772E1-8C8E-62CA-41CC-C8BCFD63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73EF8-34A6-0F6D-A16E-E5904F655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3464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0E6F8-F640-B023-30DA-4920ECC6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D4073-1D05-151A-971A-A4BACB07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6F38-64AD-733B-C387-E50792BB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2472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75B2-BAF9-3626-2734-E568DD89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AA32-4B83-2A60-3D89-B4B755F9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B8C28-88D2-2BC6-3228-A08D3816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6B143-429E-B1AD-74D6-5A789EF1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AB4EF-EFAC-CFBB-7FDD-F59B00B8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18EB2-91E2-10A6-4802-F1DB4BD7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0700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AD33-F297-9528-377B-137CF075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FE4AE-B5F9-79EA-A7F3-8E8197553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15930-6E27-78CA-A9C1-FBA64C5C2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1ED86-8D15-374F-FC9E-483DACBA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0B519-1078-ABFA-6DAD-301BDD5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E8B2-F99C-FF31-431F-D0CF445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36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5F8C5-B860-6877-F57C-DBE0141D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8F6A4-48B9-B11B-EAAC-A392F1D15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B6BF-1600-D41A-1F35-52AB25FDD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0FE0-0923-1348-93A0-9298CF7F130D}" type="datetimeFigureOut">
              <a:rPr lang="en-KE" smtClean="0"/>
              <a:t>06/07/2023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9C3E-741C-2108-689F-D6C1E8B0A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F335C-B668-A456-981D-BD220C37E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1504-7472-DF48-B2DE-7E0102A008F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446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gif"/><Relationship Id="rId3" Type="http://schemas.openxmlformats.org/officeDocument/2006/relationships/image" Target="../media/image23.png"/><Relationship Id="rId21" Type="http://schemas.openxmlformats.org/officeDocument/2006/relationships/image" Target="../media/image40.gif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17" Type="http://schemas.openxmlformats.org/officeDocument/2006/relationships/image" Target="../media/image36.gif"/><Relationship Id="rId25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20" Type="http://schemas.openxmlformats.org/officeDocument/2006/relationships/image" Target="../media/image39.gif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5.jpeg"/><Relationship Id="rId15" Type="http://schemas.openxmlformats.org/officeDocument/2006/relationships/image" Target="../media/image34.png"/><Relationship Id="rId23" Type="http://schemas.openxmlformats.org/officeDocument/2006/relationships/image" Target="../media/image42.gif"/><Relationship Id="rId28" Type="http://schemas.openxmlformats.org/officeDocument/2006/relationships/image" Target="../media/image47.png"/><Relationship Id="rId10" Type="http://schemas.openxmlformats.org/officeDocument/2006/relationships/image" Target="../media/image3.png"/><Relationship Id="rId19" Type="http://schemas.openxmlformats.org/officeDocument/2006/relationships/image" Target="../media/image38.gif"/><Relationship Id="rId31" Type="http://schemas.openxmlformats.org/officeDocument/2006/relationships/image" Target="../media/image5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3.gif"/><Relationship Id="rId22" Type="http://schemas.openxmlformats.org/officeDocument/2006/relationships/image" Target="../media/image41.gif"/><Relationship Id="rId27" Type="http://schemas.openxmlformats.org/officeDocument/2006/relationships/image" Target="../media/image46.gif"/><Relationship Id="rId30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6F9AA0C0-459D-2892-B5C6-A2314C50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67" y="1919087"/>
            <a:ext cx="3606843" cy="17683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AC2515-5746-9B47-E292-9DA50CE46763}"/>
              </a:ext>
            </a:extLst>
          </p:cNvPr>
          <p:cNvSpPr/>
          <p:nvPr/>
        </p:nvSpPr>
        <p:spPr>
          <a:xfrm>
            <a:off x="3354398" y="8803"/>
            <a:ext cx="2163434" cy="1830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7" name="Google Shape;135;p30">
            <a:extLst>
              <a:ext uri="{FF2B5EF4-FFF2-40B4-BE49-F238E27FC236}">
                <a16:creationId xmlns:a16="http://schemas.microsoft.com/office/drawing/2014/main" id="{0082308D-27C3-18D7-7906-C5C30FA404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5916" y="155989"/>
            <a:ext cx="878548" cy="90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8" descr="Home - Malaria No More">
            <a:extLst>
              <a:ext uri="{FF2B5EF4-FFF2-40B4-BE49-F238E27FC236}">
                <a16:creationId xmlns:a16="http://schemas.microsoft.com/office/drawing/2014/main" id="{491FEE29-BCC2-52A6-C6EC-6829AF00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0" y="488926"/>
            <a:ext cx="1962302" cy="92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Google Shape;202;p42">
            <a:extLst>
              <a:ext uri="{FF2B5EF4-FFF2-40B4-BE49-F238E27FC236}">
                <a16:creationId xmlns:a16="http://schemas.microsoft.com/office/drawing/2014/main" id="{A9396236-25A5-8AF3-F69A-2F419C2A2D75}"/>
              </a:ext>
            </a:extLst>
          </p:cNvPr>
          <p:cNvSpPr txBox="1"/>
          <p:nvPr/>
        </p:nvSpPr>
        <p:spPr>
          <a:xfrm>
            <a:off x="3682405" y="337029"/>
            <a:ext cx="2590876" cy="119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buSzPts val="1100"/>
              <a:defRPr/>
            </a:pPr>
            <a:r>
              <a:rPr lang="en-GB" sz="2400" b="1" kern="0" dirty="0">
                <a:solidFill>
                  <a:schemeClr val="bg1"/>
                </a:solidFill>
                <a:latin typeface="Oswald"/>
                <a:sym typeface="Oswald"/>
              </a:rPr>
              <a:t>REACHING </a:t>
            </a:r>
          </a:p>
          <a:p>
            <a:pPr>
              <a:lnSpc>
                <a:spcPct val="115000"/>
              </a:lnSpc>
              <a:buSzPts val="1100"/>
              <a:defRPr/>
            </a:pPr>
            <a:r>
              <a:rPr lang="en-GB" sz="2800" b="1" kern="0" dirty="0">
                <a:latin typeface="Oswald"/>
                <a:sym typeface="Oswald"/>
              </a:rPr>
              <a:t>1 BILLION +</a:t>
            </a:r>
          </a:p>
          <a:p>
            <a:pPr>
              <a:lnSpc>
                <a:spcPct val="115000"/>
              </a:lnSpc>
              <a:buSzPts val="1100"/>
              <a:defRPr/>
            </a:pPr>
            <a:r>
              <a:rPr lang="en-GB" sz="2400" b="1" kern="0" dirty="0">
                <a:solidFill>
                  <a:schemeClr val="bg1"/>
                </a:solidFill>
                <a:latin typeface="Oswald"/>
                <a:sym typeface="Oswald"/>
              </a:rPr>
              <a:t>PEOPLE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A0D9A640-004C-C1CE-DCFF-BA63D9B65D92}"/>
              </a:ext>
            </a:extLst>
          </p:cNvPr>
          <p:cNvSpPr/>
          <p:nvPr/>
        </p:nvSpPr>
        <p:spPr>
          <a:xfrm>
            <a:off x="10993809" y="4009559"/>
            <a:ext cx="570609" cy="454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65F18EBD-18F5-074B-399D-5F07CAACF415}"/>
              </a:ext>
            </a:extLst>
          </p:cNvPr>
          <p:cNvSpPr/>
          <p:nvPr/>
        </p:nvSpPr>
        <p:spPr>
          <a:xfrm>
            <a:off x="10972364" y="5911336"/>
            <a:ext cx="570609" cy="454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251954A2-DC57-CA8A-72F7-3AC62DBA07B2}"/>
              </a:ext>
            </a:extLst>
          </p:cNvPr>
          <p:cNvSpPr/>
          <p:nvPr/>
        </p:nvSpPr>
        <p:spPr>
          <a:xfrm>
            <a:off x="10972364" y="2186081"/>
            <a:ext cx="570609" cy="454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ectangle: Rounded Corners 21">
            <a:extLst>
              <a:ext uri="{FF2B5EF4-FFF2-40B4-BE49-F238E27FC236}">
                <a16:creationId xmlns:a16="http://schemas.microsoft.com/office/drawing/2014/main" id="{5B380888-C7D3-3B20-91BD-35D7F25D5918}"/>
              </a:ext>
            </a:extLst>
          </p:cNvPr>
          <p:cNvSpPr/>
          <p:nvPr/>
        </p:nvSpPr>
        <p:spPr>
          <a:xfrm>
            <a:off x="10972364" y="3148186"/>
            <a:ext cx="570609" cy="454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: Rounded Corners 23">
            <a:extLst>
              <a:ext uri="{FF2B5EF4-FFF2-40B4-BE49-F238E27FC236}">
                <a16:creationId xmlns:a16="http://schemas.microsoft.com/office/drawing/2014/main" id="{393E3844-890D-D90A-5A30-C95714FA483F}"/>
              </a:ext>
            </a:extLst>
          </p:cNvPr>
          <p:cNvSpPr/>
          <p:nvPr/>
        </p:nvSpPr>
        <p:spPr>
          <a:xfrm>
            <a:off x="10993809" y="5001521"/>
            <a:ext cx="570609" cy="4547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2E8959-FE92-9BD8-4937-4E18E8CA27F1}"/>
              </a:ext>
            </a:extLst>
          </p:cNvPr>
          <p:cNvGrpSpPr/>
          <p:nvPr/>
        </p:nvGrpSpPr>
        <p:grpSpPr>
          <a:xfrm>
            <a:off x="4203857" y="3929056"/>
            <a:ext cx="779262" cy="2714591"/>
            <a:chOff x="8861825" y="1548368"/>
            <a:chExt cx="647700" cy="2522156"/>
          </a:xfrm>
          <a:noFill/>
        </p:grpSpPr>
        <p:pic>
          <p:nvPicPr>
            <p:cNvPr id="19" name="Picture 16" descr="Logo, icon&#10;&#10;Description automatically generated">
              <a:extLst>
                <a:ext uri="{FF2B5EF4-FFF2-40B4-BE49-F238E27FC236}">
                  <a16:creationId xmlns:a16="http://schemas.microsoft.com/office/drawing/2014/main" id="{018578AB-0A36-C54E-2E15-6150AC681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1825" y="2403776"/>
              <a:ext cx="647700" cy="647700"/>
            </a:xfrm>
            <a:prstGeom prst="rect">
              <a:avLst/>
            </a:prstGeom>
            <a:grpFill/>
          </p:spPr>
        </p:pic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261342BB-8FF8-335D-B6DC-592A29AB0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82115" y="2007873"/>
              <a:ext cx="382536" cy="382536"/>
            </a:xfrm>
            <a:prstGeom prst="rect">
              <a:avLst/>
            </a:prstGeom>
            <a:grpFill/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A4B5203E-FE65-29B2-A4D8-CDD57E30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01935" y="1548368"/>
              <a:ext cx="342900" cy="342900"/>
            </a:xfrm>
            <a:prstGeom prst="rect">
              <a:avLst/>
            </a:prstGeom>
            <a:grpFill/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8ED247FA-7100-D264-57B9-D859F947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01166" y="3054547"/>
              <a:ext cx="356726" cy="378541"/>
            </a:xfrm>
            <a:prstGeom prst="rect">
              <a:avLst/>
            </a:prstGeom>
            <a:grpFill/>
          </p:spPr>
        </p:pic>
        <p:pic>
          <p:nvPicPr>
            <p:cNvPr id="33" name="Picture 34">
              <a:extLst>
                <a:ext uri="{FF2B5EF4-FFF2-40B4-BE49-F238E27FC236}">
                  <a16:creationId xmlns:a16="http://schemas.microsoft.com/office/drawing/2014/main" id="{766CB3E4-2A5E-C05B-A9DC-7EC035DB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28300" y="3633494"/>
              <a:ext cx="437030" cy="437030"/>
            </a:xfrm>
            <a:prstGeom prst="rect">
              <a:avLst/>
            </a:prstGeom>
            <a:grpFill/>
          </p:spPr>
        </p:pic>
      </p:grpSp>
      <p:pic>
        <p:nvPicPr>
          <p:cNvPr id="93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A5EB897-1CF5-D473-9F79-F81F277E18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9799" y="5386795"/>
            <a:ext cx="1335052" cy="979283"/>
          </a:xfrm>
          <a:prstGeom prst="rect">
            <a:avLst/>
          </a:prstGeom>
        </p:spPr>
      </p:pic>
      <p:pic>
        <p:nvPicPr>
          <p:cNvPr id="94" name="Picture 10">
            <a:extLst>
              <a:ext uri="{FF2B5EF4-FFF2-40B4-BE49-F238E27FC236}">
                <a16:creationId xmlns:a16="http://schemas.microsoft.com/office/drawing/2014/main" id="{B98378B6-E3C1-9FB1-F316-121BB626E5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4409" y="5421227"/>
            <a:ext cx="1335052" cy="910417"/>
          </a:xfrm>
          <a:prstGeom prst="rect">
            <a:avLst/>
          </a:prstGeom>
        </p:spPr>
      </p:pic>
      <p:pic>
        <p:nvPicPr>
          <p:cNvPr id="95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FC96689-CB19-D117-8344-75EA4EE39B8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758"/>
          <a:stretch/>
        </p:blipFill>
        <p:spPr>
          <a:xfrm>
            <a:off x="6707219" y="5389478"/>
            <a:ext cx="1244822" cy="976600"/>
          </a:xfrm>
          <a:prstGeom prst="rect">
            <a:avLst/>
          </a:prstGeom>
        </p:spPr>
      </p:pic>
      <p:pic>
        <p:nvPicPr>
          <p:cNvPr id="98" name="Picture 10">
            <a:extLst>
              <a:ext uri="{FF2B5EF4-FFF2-40B4-BE49-F238E27FC236}">
                <a16:creationId xmlns:a16="http://schemas.microsoft.com/office/drawing/2014/main" id="{DE00C14B-A1A6-58EF-80A3-00BCC3CEAB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7677" y="3232309"/>
            <a:ext cx="501141" cy="501142"/>
          </a:xfrm>
          <a:prstGeom prst="rect">
            <a:avLst/>
          </a:prstGeom>
        </p:spPr>
      </p:pic>
      <p:pic>
        <p:nvPicPr>
          <p:cNvPr id="99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2991FBAD-C615-6249-D7BD-4689AECC75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5582" y="2028371"/>
            <a:ext cx="2437490" cy="2895042"/>
          </a:xfrm>
          <a:prstGeom prst="rect">
            <a:avLst/>
          </a:prstGeom>
        </p:spPr>
      </p:pic>
      <p:pic>
        <p:nvPicPr>
          <p:cNvPr id="100" name="Picture 17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4EC12A5F-E6BE-172F-99F0-1FA8252DF17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4000" t="8559" r="17111" b="10552"/>
          <a:stretch/>
        </p:blipFill>
        <p:spPr>
          <a:xfrm>
            <a:off x="9642281" y="5023582"/>
            <a:ext cx="2390791" cy="1618909"/>
          </a:xfrm>
          <a:prstGeom prst="rect">
            <a:avLst/>
          </a:prstGeom>
        </p:spPr>
      </p:pic>
      <p:pic>
        <p:nvPicPr>
          <p:cNvPr id="103" name="Picture 2" descr="Roxanne Boyes, strategy director and regional sustainability lead for dentsu Africa, at the Kigali Summit on Malaria and Neglected Tropical Diseases in Rwanda">
            <a:extLst>
              <a:ext uri="{FF2B5EF4-FFF2-40B4-BE49-F238E27FC236}">
                <a16:creationId xmlns:a16="http://schemas.microsoft.com/office/drawing/2014/main" id="{6E227A59-64F3-6DB8-CA0E-635484F7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72" y="2777228"/>
            <a:ext cx="1996494" cy="114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No alternative text description for this image">
            <a:extLst>
              <a:ext uri="{FF2B5EF4-FFF2-40B4-BE49-F238E27FC236}">
                <a16:creationId xmlns:a16="http://schemas.microsoft.com/office/drawing/2014/main" id="{23537236-8119-E238-C508-73245EE9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72" y="3992638"/>
            <a:ext cx="1996493" cy="12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2022 Commonwealth Heads of Government Meeting - Wikipedia">
            <a:extLst>
              <a:ext uri="{FF2B5EF4-FFF2-40B4-BE49-F238E27FC236}">
                <a16:creationId xmlns:a16="http://schemas.microsoft.com/office/drawing/2014/main" id="{99FCB33B-8BFB-54F1-31D1-554118E83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39" y="1917530"/>
            <a:ext cx="1724133" cy="7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69468B4-6C8B-BD5C-CB5B-3EA8F4DAA4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78814" y="2777228"/>
            <a:ext cx="1873931" cy="2498574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2BD0F7CE-192D-B4C4-0644-7B9D4E493E9B}"/>
              </a:ext>
            </a:extLst>
          </p:cNvPr>
          <p:cNvSpPr/>
          <p:nvPr/>
        </p:nvSpPr>
        <p:spPr>
          <a:xfrm>
            <a:off x="5726436" y="8803"/>
            <a:ext cx="2163434" cy="18308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82FA42-3234-7044-85C0-B61975BA6559}"/>
              </a:ext>
            </a:extLst>
          </p:cNvPr>
          <p:cNvSpPr txBox="1"/>
          <p:nvPr/>
        </p:nvSpPr>
        <p:spPr>
          <a:xfrm>
            <a:off x="5845839" y="149625"/>
            <a:ext cx="2160087" cy="184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lt"/>
                <a:cs typeface="Segoe UI Semilight"/>
              </a:rPr>
              <a:t>$</a:t>
            </a:r>
            <a:r>
              <a:rPr lang="en-GB" sz="3200" b="1" kern="1200" dirty="0">
                <a:solidFill>
                  <a:schemeClr val="accent2"/>
                </a:solidFill>
                <a:latin typeface="Arial Narrow"/>
                <a:ea typeface="+mn-lt"/>
                <a:cs typeface="Segoe UI Semilight"/>
              </a:rPr>
              <a:t>5 Million+</a:t>
            </a:r>
            <a:r>
              <a:rPr lang="en-GB" sz="2000" b="1" kern="1200" dirty="0">
                <a:solidFill>
                  <a:schemeClr val="accent2"/>
                </a:solidFill>
                <a:latin typeface="Arial Narrow"/>
                <a:ea typeface="+mn-lt"/>
                <a:cs typeface="Segoe UI Semilight"/>
              </a:rPr>
              <a:t> </a:t>
            </a:r>
          </a:p>
          <a:p>
            <a:pPr>
              <a:lnSpc>
                <a:spcPct val="150000"/>
              </a:lnSpc>
              <a:buClrTx/>
              <a:defRPr/>
            </a:pPr>
            <a:r>
              <a:rPr lang="en-GB" sz="1400" kern="1200" dirty="0">
                <a:solidFill>
                  <a:schemeClr val="bg1"/>
                </a:solidFill>
                <a:latin typeface="Arial Narrow"/>
                <a:ea typeface="+mn-lt"/>
                <a:cs typeface="Segoe UI Semilight"/>
              </a:rPr>
              <a:t>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lt"/>
                <a:cs typeface="Segoe UI Semilight"/>
              </a:rPr>
              <a:t>f pro-bono media value </a:t>
            </a:r>
            <a:r>
              <a:rPr lang="en-GB" sz="1400" kern="1200" dirty="0">
                <a:solidFill>
                  <a:schemeClr val="bg1"/>
                </a:solidFill>
                <a:latin typeface="Arial Narrow"/>
                <a:ea typeface="+mn-lt"/>
                <a:cs typeface="Segoe UI Semilight"/>
              </a:rPr>
              <a:t>worldwide</a:t>
            </a:r>
          </a:p>
          <a:p>
            <a:pPr>
              <a:lnSpc>
                <a:spcPct val="150000"/>
              </a:lnSpc>
              <a:buClrTx/>
              <a:defRPr/>
            </a:pPr>
            <a:endParaRPr lang="en-GB" sz="1800" kern="1200" dirty="0">
              <a:latin typeface="Arial Narrow"/>
              <a:ea typeface="+mn-lt"/>
              <a:cs typeface="Segoe UI Semiligh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B9B9287-3509-5972-D900-965769B76673}"/>
              </a:ext>
            </a:extLst>
          </p:cNvPr>
          <p:cNvSpPr txBox="1"/>
          <p:nvPr/>
        </p:nvSpPr>
        <p:spPr>
          <a:xfrm>
            <a:off x="8005926" y="501359"/>
            <a:ext cx="41558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KE" sz="1200" dirty="0"/>
              <a:t>Exceeded Reach Objectives</a:t>
            </a:r>
          </a:p>
          <a:p>
            <a:pPr marL="285750" indent="-285750">
              <a:buFontTx/>
              <a:buChar char="-"/>
            </a:pPr>
            <a:r>
              <a:rPr lang="en-KE" sz="1200" dirty="0"/>
              <a:t>Recruited Key Celebrities to the Cause </a:t>
            </a:r>
          </a:p>
          <a:p>
            <a:pPr marL="285750" indent="-285750">
              <a:buFontTx/>
              <a:buChar char="-"/>
            </a:pPr>
            <a:r>
              <a:rPr lang="en-KE" sz="1200" dirty="0"/>
              <a:t>Achieved Government Commitments</a:t>
            </a:r>
          </a:p>
          <a:p>
            <a:pPr marL="285750" indent="-285750">
              <a:buFontTx/>
              <a:buChar char="-"/>
            </a:pPr>
            <a:r>
              <a:rPr lang="en-KE" sz="1200" dirty="0"/>
              <a:t>Raised the Cause to World Leaders at CHOGM</a:t>
            </a:r>
          </a:p>
          <a:p>
            <a:pPr marL="285750" indent="-285750">
              <a:buFontTx/>
              <a:buChar char="-"/>
            </a:pPr>
            <a:r>
              <a:rPr lang="en-KE" sz="1200" dirty="0"/>
              <a:t>Ignited a Malaria Youth Army</a:t>
            </a:r>
          </a:p>
          <a:p>
            <a:pPr marL="285750" indent="-285750">
              <a:buFontTx/>
              <a:buChar char="-"/>
            </a:pPr>
            <a:r>
              <a:rPr lang="en-KE" sz="1200" dirty="0"/>
              <a:t>Created a Movement with the Muundo</a:t>
            </a:r>
          </a:p>
          <a:p>
            <a:pPr marL="285750" indent="-285750">
              <a:buFontTx/>
              <a:buChar char="-"/>
            </a:pPr>
            <a:r>
              <a:rPr lang="en-KE" sz="1200" dirty="0"/>
              <a:t>Set a New Benchmark for Communications in Public Health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30772-E163-612B-9792-AD48BA9CCD22}"/>
              </a:ext>
            </a:extLst>
          </p:cNvPr>
          <p:cNvSpPr/>
          <p:nvPr/>
        </p:nvSpPr>
        <p:spPr>
          <a:xfrm>
            <a:off x="11535" y="3965019"/>
            <a:ext cx="2303039" cy="121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3" name="Google Shape;202;p42">
            <a:extLst>
              <a:ext uri="{FF2B5EF4-FFF2-40B4-BE49-F238E27FC236}">
                <a16:creationId xmlns:a16="http://schemas.microsoft.com/office/drawing/2014/main" id="{97B4043B-2A11-F699-4D26-C467CE5F0EE4}"/>
              </a:ext>
            </a:extLst>
          </p:cNvPr>
          <p:cNvSpPr txBox="1"/>
          <p:nvPr/>
        </p:nvSpPr>
        <p:spPr>
          <a:xfrm>
            <a:off x="98792" y="4059863"/>
            <a:ext cx="2095061" cy="119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buSzPts val="1100"/>
              <a:defRPr/>
            </a:pPr>
            <a:r>
              <a:rPr lang="en-GB" sz="3600" b="1" kern="0" dirty="0">
                <a:solidFill>
                  <a:schemeClr val="bg1"/>
                </a:solidFill>
                <a:latin typeface="Oswald"/>
                <a:sym typeface="Oswald"/>
              </a:rPr>
              <a:t>20+</a:t>
            </a:r>
          </a:p>
          <a:p>
            <a:pPr>
              <a:lnSpc>
                <a:spcPct val="115000"/>
              </a:lnSpc>
              <a:buSzPts val="1100"/>
              <a:defRPr/>
            </a:pPr>
            <a:r>
              <a:rPr lang="en-GB" sz="1600" b="1" kern="0" dirty="0">
                <a:solidFill>
                  <a:schemeClr val="bg1"/>
                </a:solidFill>
                <a:latin typeface="Oswald"/>
                <a:sym typeface="Oswald"/>
              </a:rPr>
              <a:t>LOCAL/GLOBAL AWARDS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4" name="Picture 3" descr="Eliud Kipchoge and Siya Kolisi front global campaign to fight malaria | Ad  Age">
            <a:extLst>
              <a:ext uri="{FF2B5EF4-FFF2-40B4-BE49-F238E27FC236}">
                <a16:creationId xmlns:a16="http://schemas.microsoft.com/office/drawing/2014/main" id="{0B10E3D1-4F10-53D1-938D-A9B7993CC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1" t="-1253" r="14968" b="17774"/>
          <a:stretch/>
        </p:blipFill>
        <p:spPr bwMode="auto">
          <a:xfrm>
            <a:off x="2193853" y="3929057"/>
            <a:ext cx="1862087" cy="12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LOERIE AWARDS | Logo design inspiration, Logo design, Logo branding">
            <a:extLst>
              <a:ext uri="{FF2B5EF4-FFF2-40B4-BE49-F238E27FC236}">
                <a16:creationId xmlns:a16="http://schemas.microsoft.com/office/drawing/2014/main" id="{8FDD4BB4-9481-E6DB-9416-D37B2E393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7986" r="24935" b="29290"/>
          <a:stretch/>
        </p:blipFill>
        <p:spPr bwMode="auto">
          <a:xfrm>
            <a:off x="2504259" y="5557598"/>
            <a:ext cx="1585074" cy="6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 Media Awards Shortlist Announced! - World Media Group">
            <a:extLst>
              <a:ext uri="{FF2B5EF4-FFF2-40B4-BE49-F238E27FC236}">
                <a16:creationId xmlns:a16="http://schemas.microsoft.com/office/drawing/2014/main" id="{7E8FDB3E-BA0B-A903-967A-F0B0E4B9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5" y="5505098"/>
            <a:ext cx="1254998" cy="8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horty Awards - Honoring the best of social media">
            <a:extLst>
              <a:ext uri="{FF2B5EF4-FFF2-40B4-BE49-F238E27FC236}">
                <a16:creationId xmlns:a16="http://schemas.microsoft.com/office/drawing/2014/main" id="{53488264-E2EF-D414-E5B6-68C66A3D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34" y="5567076"/>
            <a:ext cx="871885" cy="6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9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AC2515-5746-9B47-E292-9DA50CE46763}"/>
              </a:ext>
            </a:extLst>
          </p:cNvPr>
          <p:cNvSpPr/>
          <p:nvPr/>
        </p:nvSpPr>
        <p:spPr>
          <a:xfrm>
            <a:off x="8468570" y="0"/>
            <a:ext cx="2163434" cy="1830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4524C-2973-820A-80F3-04BC2DB1E855}"/>
              </a:ext>
            </a:extLst>
          </p:cNvPr>
          <p:cNvSpPr/>
          <p:nvPr/>
        </p:nvSpPr>
        <p:spPr>
          <a:xfrm>
            <a:off x="3606800" y="3245115"/>
            <a:ext cx="8889999" cy="74737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EC86B-A3E3-FF55-F62C-9728E2702B24}"/>
              </a:ext>
            </a:extLst>
          </p:cNvPr>
          <p:cNvSpPr txBox="1"/>
          <p:nvPr/>
        </p:nvSpPr>
        <p:spPr>
          <a:xfrm>
            <a:off x="296883" y="201881"/>
            <a:ext cx="5617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E" sz="4400" b="1" dirty="0">
                <a:latin typeface="Arial" panose="020B0604020202020204" pitchFamily="34" charset="0"/>
                <a:cs typeface="Arial" panose="020B0604020202020204" pitchFamily="34" charset="0"/>
              </a:rPr>
              <a:t>MALARIA NO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E9D53-DD78-4510-2DDB-604AC74559F7}"/>
              </a:ext>
            </a:extLst>
          </p:cNvPr>
          <p:cNvSpPr txBox="1"/>
          <p:nvPr/>
        </p:nvSpPr>
        <p:spPr>
          <a:xfrm>
            <a:off x="296883" y="863567"/>
            <a:ext cx="7779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KE" sz="4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ADICAL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8119C-CC41-710C-B433-089BC86C6B29}"/>
              </a:ext>
            </a:extLst>
          </p:cNvPr>
          <p:cNvSpPr txBox="1"/>
          <p:nvPr/>
        </p:nvSpPr>
        <p:spPr>
          <a:xfrm>
            <a:off x="315293" y="1830893"/>
            <a:ext cx="106487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Malaria Partnership Coalition</a:t>
            </a:r>
            <a:r>
              <a:rPr lang="en-GB" sz="1600" b="1" dirty="0"/>
              <a:t>:</a:t>
            </a:r>
          </a:p>
          <a:p>
            <a:endParaRPr lang="en-GB" sz="1600" dirty="0"/>
          </a:p>
          <a:p>
            <a:r>
              <a:rPr lang="en-GB" sz="1400" b="1" dirty="0"/>
              <a:t>Roll Back Malaria (RBM) Partnership to End Malaria</a:t>
            </a:r>
            <a:r>
              <a:rPr lang="en-GB" sz="1400" dirty="0"/>
              <a:t> in collaboration with global malaria partners and a coalition of agencies and non-profit organisations, including the </a:t>
            </a:r>
            <a:r>
              <a:rPr lang="en-GB" sz="1400" b="1" dirty="0"/>
              <a:t>African Leaders Malaria Alliance (ALMA), the African Union Commission, The Bill &amp; Melinda</a:t>
            </a:r>
            <a:r>
              <a:rPr lang="en-GB" sz="1400" dirty="0"/>
              <a:t> </a:t>
            </a:r>
            <a:r>
              <a:rPr lang="en-GB" sz="1400" b="1" dirty="0"/>
              <a:t>Gates Foundation, Speak Up Africa, Impact </a:t>
            </a:r>
            <a:r>
              <a:rPr lang="en-GB" sz="1400" b="1" dirty="0" err="1"/>
              <a:t>Santé</a:t>
            </a:r>
            <a:r>
              <a:rPr lang="en-GB" sz="1400" b="1" dirty="0"/>
              <a:t> Afrique, Malaria No More UK, and Goodbye Malaria.</a:t>
            </a:r>
            <a:endParaRPr lang="en-GB" sz="1400" dirty="0"/>
          </a:p>
          <a:p>
            <a:r>
              <a:rPr lang="en-GB" dirty="0"/>
              <a:t> </a:t>
            </a:r>
          </a:p>
          <a:p>
            <a:endParaRPr lang="en-GB" dirty="0"/>
          </a:p>
          <a:p>
            <a:endParaRPr lang="en-GB" dirty="0"/>
          </a:p>
          <a:p>
            <a:endParaRPr lang="en-KE" dirty="0"/>
          </a:p>
        </p:txBody>
      </p:sp>
      <p:pic>
        <p:nvPicPr>
          <p:cNvPr id="7" name="Google Shape;135;p30">
            <a:extLst>
              <a:ext uri="{FF2B5EF4-FFF2-40B4-BE49-F238E27FC236}">
                <a16:creationId xmlns:a16="http://schemas.microsoft.com/office/drawing/2014/main" id="{0082308D-27C3-18D7-7906-C5C30FA4044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64001" y="384037"/>
            <a:ext cx="878548" cy="90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BM Partnership to End Malaria | Genève internationale">
            <a:extLst>
              <a:ext uri="{FF2B5EF4-FFF2-40B4-BE49-F238E27FC236}">
                <a16:creationId xmlns:a16="http://schemas.microsoft.com/office/drawing/2014/main" id="{C9D2E7EC-9D5B-6258-6B45-BC5FEFB1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17" y="3143020"/>
            <a:ext cx="924880" cy="92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rican Leaders Malaria Alliance - YouTube">
            <a:extLst>
              <a:ext uri="{FF2B5EF4-FFF2-40B4-BE49-F238E27FC236}">
                <a16:creationId xmlns:a16="http://schemas.microsoft.com/office/drawing/2014/main" id="{DA7EBE81-E8E4-0233-C37F-B7151EDA1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64" b="28149"/>
          <a:stretch/>
        </p:blipFill>
        <p:spPr bwMode="auto">
          <a:xfrm>
            <a:off x="5138700" y="3404356"/>
            <a:ext cx="981243" cy="4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ugene Osei-Tutu writes: In celebration of Africa Union Day 2021">
            <a:extLst>
              <a:ext uri="{FF2B5EF4-FFF2-40B4-BE49-F238E27FC236}">
                <a16:creationId xmlns:a16="http://schemas.microsoft.com/office/drawing/2014/main" id="{65A30C95-43E4-0C64-FBEC-4ED3E88CD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17035" r="12610" b="20431"/>
          <a:stretch/>
        </p:blipFill>
        <p:spPr bwMode="auto">
          <a:xfrm>
            <a:off x="6395901" y="3414959"/>
            <a:ext cx="1037201" cy="4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 &amp; Melinda Gates Foundation - Clinton Health Access Initiative">
            <a:extLst>
              <a:ext uri="{FF2B5EF4-FFF2-40B4-BE49-F238E27FC236}">
                <a16:creationId xmlns:a16="http://schemas.microsoft.com/office/drawing/2014/main" id="{D64D97F5-B1A5-B081-64C4-EE870D46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35" y="3447765"/>
            <a:ext cx="843789" cy="3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peak Up Africa | NNN">
            <a:extLst>
              <a:ext uri="{FF2B5EF4-FFF2-40B4-BE49-F238E27FC236}">
                <a16:creationId xmlns:a16="http://schemas.microsoft.com/office/drawing/2014/main" id="{131D52C2-02BF-6953-14A9-7683847A6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88" y="3317940"/>
            <a:ext cx="843791" cy="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pact Santé Afrique - Home | Facebook">
            <a:extLst>
              <a:ext uri="{FF2B5EF4-FFF2-40B4-BE49-F238E27FC236}">
                <a16:creationId xmlns:a16="http://schemas.microsoft.com/office/drawing/2014/main" id="{A2B84B48-7C8A-FCB8-A79D-A21A1574A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1" b="24336"/>
          <a:stretch/>
        </p:blipFill>
        <p:spPr bwMode="auto">
          <a:xfrm>
            <a:off x="10172612" y="3350582"/>
            <a:ext cx="843790" cy="44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oodbye Malaria Store">
            <a:extLst>
              <a:ext uri="{FF2B5EF4-FFF2-40B4-BE49-F238E27FC236}">
                <a16:creationId xmlns:a16="http://schemas.microsoft.com/office/drawing/2014/main" id="{C8ED86DD-C866-4F98-500E-AC85A21D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835" y="3330123"/>
            <a:ext cx="585386" cy="5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Malaria No More">
            <a:extLst>
              <a:ext uri="{FF2B5EF4-FFF2-40B4-BE49-F238E27FC236}">
                <a16:creationId xmlns:a16="http://schemas.microsoft.com/office/drawing/2014/main" id="{491FEE29-BCC2-52A6-C6EC-6829AF00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48" y="3426884"/>
            <a:ext cx="756049" cy="3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BF2138-5548-A41A-B394-BD8427D65E7B}"/>
              </a:ext>
            </a:extLst>
          </p:cNvPr>
          <p:cNvSpPr/>
          <p:nvPr/>
        </p:nvSpPr>
        <p:spPr>
          <a:xfrm>
            <a:off x="4241314" y="4397962"/>
            <a:ext cx="1887913" cy="1533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E07D93-9DBE-E39E-858F-D768F278F7B3}"/>
              </a:ext>
            </a:extLst>
          </p:cNvPr>
          <p:cNvSpPr/>
          <p:nvPr/>
        </p:nvSpPr>
        <p:spPr>
          <a:xfrm>
            <a:off x="2294184" y="4414375"/>
            <a:ext cx="1887913" cy="1533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1CB6CA-666C-5343-81D4-128F7D8E8831}"/>
              </a:ext>
            </a:extLst>
          </p:cNvPr>
          <p:cNvSpPr/>
          <p:nvPr/>
        </p:nvSpPr>
        <p:spPr>
          <a:xfrm>
            <a:off x="6198759" y="4397962"/>
            <a:ext cx="1887913" cy="1533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C01F73-3478-3601-1956-1674E12137F4}"/>
              </a:ext>
            </a:extLst>
          </p:cNvPr>
          <p:cNvSpPr/>
          <p:nvPr/>
        </p:nvSpPr>
        <p:spPr>
          <a:xfrm>
            <a:off x="8152840" y="4397962"/>
            <a:ext cx="1887913" cy="1533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613B71-75EF-CD35-7CBA-B136E067106C}"/>
              </a:ext>
            </a:extLst>
          </p:cNvPr>
          <p:cNvSpPr/>
          <p:nvPr/>
        </p:nvSpPr>
        <p:spPr>
          <a:xfrm>
            <a:off x="10110285" y="4397962"/>
            <a:ext cx="1887913" cy="1533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40435425-BB25-06BD-809B-ED9FCD51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99557" y="4500983"/>
            <a:ext cx="2675435" cy="5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031F50-AD0B-EEAC-44E0-485CC6686209}"/>
              </a:ext>
            </a:extLst>
          </p:cNvPr>
          <p:cNvSpPr txBox="1"/>
          <p:nvPr/>
        </p:nvSpPr>
        <p:spPr>
          <a:xfrm rot="16200000">
            <a:off x="719425" y="4878190"/>
            <a:ext cx="185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 CountrY TEAMS</a:t>
            </a:r>
          </a:p>
          <a:p>
            <a:r>
              <a:rPr lang="en-K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 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079AD-34C3-9403-9C39-D6DEF4CC6EDE}"/>
              </a:ext>
            </a:extLst>
          </p:cNvPr>
          <p:cNvSpPr txBox="1"/>
          <p:nvPr/>
        </p:nvSpPr>
        <p:spPr>
          <a:xfrm>
            <a:off x="4439559" y="4458013"/>
            <a:ext cx="1491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RELATIONS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DBF9AD-098B-6E24-B6A3-2E7F4DEA30E2}"/>
              </a:ext>
            </a:extLst>
          </p:cNvPr>
          <p:cNvSpPr txBox="1"/>
          <p:nvPr/>
        </p:nvSpPr>
        <p:spPr>
          <a:xfrm>
            <a:off x="4443340" y="5077307"/>
            <a:ext cx="15147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Statecraft, Tribeca, Illume, Grayling, BB Partners,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18C79D-EAA9-AB95-AE40-DC97820F87C9}"/>
              </a:ext>
            </a:extLst>
          </p:cNvPr>
          <p:cNvSpPr txBox="1"/>
          <p:nvPr/>
        </p:nvSpPr>
        <p:spPr>
          <a:xfrm>
            <a:off x="6396975" y="4538364"/>
            <a:ext cx="149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BE7DF5-2ADB-7DE7-CCB9-C72BDA94DF32}"/>
              </a:ext>
            </a:extLst>
          </p:cNvPr>
          <p:cNvSpPr txBox="1"/>
          <p:nvPr/>
        </p:nvSpPr>
        <p:spPr>
          <a:xfrm>
            <a:off x="6326004" y="5041875"/>
            <a:ext cx="16479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Creative – DENTSU,  </a:t>
            </a:r>
            <a:r>
              <a:rPr lang="en-GB" sz="800" dirty="0" err="1"/>
              <a:t>Láolú</a:t>
            </a:r>
            <a:r>
              <a:rPr lang="en-GB" sz="800" dirty="0"/>
              <a:t> </a:t>
            </a:r>
            <a:r>
              <a:rPr lang="en-GB" sz="800" dirty="0" err="1"/>
              <a:t>Senbanjo</a:t>
            </a:r>
            <a:r>
              <a:rPr lang="en-GB" sz="800" dirty="0"/>
              <a:t>, Black Dog Films (part of Ridley Scott Creative Group), Wave Studios, </a:t>
            </a:r>
            <a:r>
              <a:rPr lang="en-GB" sz="800" dirty="0" err="1"/>
              <a:t>Onesize</a:t>
            </a:r>
            <a:r>
              <a:rPr lang="en-GB" sz="800" dirty="0"/>
              <a:t>, JM Films, Ginger Ink, Trim editing, TSE, Big Buoy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475615-E029-5201-02A6-06F1C70212A9}"/>
              </a:ext>
            </a:extLst>
          </p:cNvPr>
          <p:cNvSpPr txBox="1"/>
          <p:nvPr/>
        </p:nvSpPr>
        <p:spPr>
          <a:xfrm>
            <a:off x="8351085" y="4538364"/>
            <a:ext cx="149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C730F1-9DB7-F432-D246-4E2BD57DC6B8}"/>
              </a:ext>
            </a:extLst>
          </p:cNvPr>
          <p:cNvSpPr txBox="1"/>
          <p:nvPr/>
        </p:nvSpPr>
        <p:spPr>
          <a:xfrm>
            <a:off x="10308530" y="4545097"/>
            <a:ext cx="1491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89434C-B307-9592-1A74-23B3C9953193}"/>
              </a:ext>
            </a:extLst>
          </p:cNvPr>
          <p:cNvSpPr txBox="1"/>
          <p:nvPr/>
        </p:nvSpPr>
        <p:spPr>
          <a:xfrm>
            <a:off x="8312458" y="5077307"/>
            <a:ext cx="1491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Paramount Africa, </a:t>
            </a:r>
          </a:p>
          <a:p>
            <a:pPr algn="ctr"/>
            <a:r>
              <a:rPr lang="en-GB" sz="800" dirty="0"/>
              <a:t>DSTV </a:t>
            </a:r>
          </a:p>
          <a:p>
            <a:pPr algn="ctr"/>
            <a:r>
              <a:rPr lang="en-GB" sz="800" dirty="0"/>
              <a:t>SuperSport</a:t>
            </a:r>
            <a:endParaRPr lang="en-KE" sz="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127B78-20CD-3EBE-A771-5260B17E95E1}"/>
              </a:ext>
            </a:extLst>
          </p:cNvPr>
          <p:cNvSpPr txBox="1"/>
          <p:nvPr/>
        </p:nvSpPr>
        <p:spPr>
          <a:xfrm>
            <a:off x="10166223" y="5074046"/>
            <a:ext cx="1689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DENTSU Isobar</a:t>
            </a:r>
          </a:p>
          <a:p>
            <a:pPr algn="ctr"/>
            <a:r>
              <a:rPr lang="en-GB" sz="800" dirty="0"/>
              <a:t>Firstborn</a:t>
            </a:r>
          </a:p>
          <a:p>
            <a:pPr algn="ctr"/>
            <a:r>
              <a:rPr lang="en-GB" sz="800" dirty="0"/>
              <a:t>Whitespace</a:t>
            </a:r>
          </a:p>
          <a:p>
            <a:pPr algn="ctr"/>
            <a:r>
              <a:rPr lang="en-GB" sz="800" dirty="0"/>
              <a:t>Meta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DA4358-A7A2-9DA4-325E-C88DB7EE5E5B}"/>
              </a:ext>
            </a:extLst>
          </p:cNvPr>
          <p:cNvSpPr txBox="1"/>
          <p:nvPr/>
        </p:nvSpPr>
        <p:spPr>
          <a:xfrm>
            <a:off x="2504110" y="4488523"/>
            <a:ext cx="149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  <a:p>
            <a:pPr algn="ctr"/>
            <a:r>
              <a:rPr lang="en-GB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(TRADITIONAL + DIGITAL)</a:t>
            </a:r>
            <a:endParaRPr lang="en-GB" sz="1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51E495-CA0F-0CDF-EB35-A5769DE6112F}"/>
              </a:ext>
            </a:extLst>
          </p:cNvPr>
          <p:cNvSpPr txBox="1"/>
          <p:nvPr/>
        </p:nvSpPr>
        <p:spPr>
          <a:xfrm>
            <a:off x="2504110" y="5192861"/>
            <a:ext cx="15147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DENTSU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F592AC-76BB-1935-342B-C5B1A339FF6A}"/>
              </a:ext>
            </a:extLst>
          </p:cNvPr>
          <p:cNvGrpSpPr/>
          <p:nvPr/>
        </p:nvGrpSpPr>
        <p:grpSpPr>
          <a:xfrm flipV="1">
            <a:off x="2504110" y="6359987"/>
            <a:ext cx="2228471" cy="418785"/>
            <a:chOff x="6853040" y="2091742"/>
            <a:chExt cx="3787680" cy="711799"/>
          </a:xfrm>
        </p:grpSpPr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AB23CF94-4FF3-5F77-3ED3-80B5BF5C47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26116" y="2091742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9" name="Picture 8" descr="Image result">
              <a:extLst>
                <a:ext uri="{FF2B5EF4-FFF2-40B4-BE49-F238E27FC236}">
                  <a16:creationId xmlns:a16="http://schemas.microsoft.com/office/drawing/2014/main" id="{4840FF52-086F-7626-B936-187FBC71A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0555" y="2277657"/>
              <a:ext cx="465727" cy="30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11">
              <a:extLst>
                <a:ext uri="{FF2B5EF4-FFF2-40B4-BE49-F238E27FC236}">
                  <a16:creationId xmlns:a16="http://schemas.microsoft.com/office/drawing/2014/main" id="{5FEBBE1C-43B3-307A-ED4B-5668E9D739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53040" y="2091742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1" name="Picture 2" descr="Image result for nigeria flag">
              <a:extLst>
                <a:ext uri="{FF2B5EF4-FFF2-40B4-BE49-F238E27FC236}">
                  <a16:creationId xmlns:a16="http://schemas.microsoft.com/office/drawing/2014/main" id="{562A3B42-884B-E84A-5506-7AC0222E5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472" y="2280028"/>
              <a:ext cx="443740" cy="30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11">
              <a:extLst>
                <a:ext uri="{FF2B5EF4-FFF2-40B4-BE49-F238E27FC236}">
                  <a16:creationId xmlns:a16="http://schemas.microsoft.com/office/drawing/2014/main" id="{4DF757CB-18EA-8CF2-01C5-0B51D68DAD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77399" y="2091742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3" name="Picture 14" descr="https://www.worldometers.info/img/flags/rw-flag.gif">
              <a:extLst>
                <a:ext uri="{FF2B5EF4-FFF2-40B4-BE49-F238E27FC236}">
                  <a16:creationId xmlns:a16="http://schemas.microsoft.com/office/drawing/2014/main" id="{2AD8C158-3062-B843-26D6-D0CFFF2BD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974" y="2321641"/>
              <a:ext cx="545455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Oval 13">
              <a:extLst>
                <a:ext uri="{FF2B5EF4-FFF2-40B4-BE49-F238E27FC236}">
                  <a16:creationId xmlns:a16="http://schemas.microsoft.com/office/drawing/2014/main" id="{DA7B73C8-0879-45D5-3B69-F8EBD8666F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1758" y="2091742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5" name="Picture 10" descr="Image result for south africa flag">
              <a:extLst>
                <a:ext uri="{FF2B5EF4-FFF2-40B4-BE49-F238E27FC236}">
                  <a16:creationId xmlns:a16="http://schemas.microsoft.com/office/drawing/2014/main" id="{42003FE8-28F7-F060-9BAA-6949864E2C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9827" y="2300679"/>
              <a:ext cx="458466" cy="305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58C746F-F2CC-BE41-1E6B-BEAF6BA3793D}"/>
              </a:ext>
            </a:extLst>
          </p:cNvPr>
          <p:cNvGrpSpPr/>
          <p:nvPr/>
        </p:nvGrpSpPr>
        <p:grpSpPr>
          <a:xfrm rot="10800000" flipV="1">
            <a:off x="9608891" y="6377803"/>
            <a:ext cx="2228471" cy="418785"/>
            <a:chOff x="8041272" y="5481329"/>
            <a:chExt cx="3787680" cy="711799"/>
          </a:xfrm>
        </p:grpSpPr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588C2653-00D5-043E-7772-4B1F055203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114348" y="5481329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Picture 12" descr="Image result">
              <a:extLst>
                <a:ext uri="{FF2B5EF4-FFF2-40B4-BE49-F238E27FC236}">
                  <a16:creationId xmlns:a16="http://schemas.microsoft.com/office/drawing/2014/main" id="{57C66A05-ED07-400C-1E37-BED95164A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2619" y="5691979"/>
              <a:ext cx="558063" cy="29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A553993C-ED35-1843-B189-3EA96E5CB0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1272" y="5481329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0" name="Picture 6" descr="https://www.worldometers.info/img/flags/us-flag.gif">
              <a:extLst>
                <a:ext uri="{FF2B5EF4-FFF2-40B4-BE49-F238E27FC236}">
                  <a16:creationId xmlns:a16="http://schemas.microsoft.com/office/drawing/2014/main" id="{3449447C-B41C-0E01-78C7-7CAB035AD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4810" y="5693228"/>
              <a:ext cx="547529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665FDBDB-B429-3347-757C-145D94A1EC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65631" y="5481329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2" name="Picture 6" descr="Image result">
              <a:extLst>
                <a:ext uri="{FF2B5EF4-FFF2-40B4-BE49-F238E27FC236}">
                  <a16:creationId xmlns:a16="http://schemas.microsoft.com/office/drawing/2014/main" id="{3AF2233A-5E59-A8D4-5F0F-33B912AA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0958" y="5672713"/>
              <a:ext cx="503951" cy="30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Oval 13">
              <a:extLst>
                <a:ext uri="{FF2B5EF4-FFF2-40B4-BE49-F238E27FC236}">
                  <a16:creationId xmlns:a16="http://schemas.microsoft.com/office/drawing/2014/main" id="{522FF37D-4959-69B0-8DFE-2047F13416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89990" y="5481329"/>
              <a:ext cx="714604" cy="711799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810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4" name="Picture 4" descr="https://www.worldometers.info/img/flags/ca-flag.gif">
              <a:extLst>
                <a:ext uri="{FF2B5EF4-FFF2-40B4-BE49-F238E27FC236}">
                  <a16:creationId xmlns:a16="http://schemas.microsoft.com/office/drawing/2014/main" id="{286E5578-C06F-38BB-D1BE-7FC084660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440" y="5693228"/>
              <a:ext cx="573705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BCAEE9-7DC5-97CC-723C-B2C22BE80EEB}"/>
              </a:ext>
            </a:extLst>
          </p:cNvPr>
          <p:cNvGrpSpPr/>
          <p:nvPr/>
        </p:nvGrpSpPr>
        <p:grpSpPr>
          <a:xfrm flipV="1">
            <a:off x="4863705" y="6359987"/>
            <a:ext cx="2228471" cy="418785"/>
            <a:chOff x="8041272" y="3528592"/>
            <a:chExt cx="3787680" cy="71179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1BF11AA-9FDE-CAF1-BDDD-D59C86AA8ECA}"/>
                </a:ext>
              </a:extLst>
            </p:cNvPr>
            <p:cNvGrpSpPr/>
            <p:nvPr/>
          </p:nvGrpSpPr>
          <p:grpSpPr>
            <a:xfrm>
              <a:off x="8041272" y="3528592"/>
              <a:ext cx="3787680" cy="711799"/>
              <a:chOff x="6853040" y="3092427"/>
              <a:chExt cx="3787680" cy="711799"/>
            </a:xfrm>
          </p:grpSpPr>
          <p:sp>
            <p:nvSpPr>
              <p:cNvPr id="68" name="Oval 10">
                <a:extLst>
                  <a:ext uri="{FF2B5EF4-FFF2-40B4-BE49-F238E27FC236}">
                    <a16:creationId xmlns:a16="http://schemas.microsoft.com/office/drawing/2014/main" id="{05B3F7FD-9890-3879-285F-3AE8BB81F2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26116" y="3092427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9" name="Picture 10" descr="https://www.worldometers.info/img/flags/sl-flag.gif">
                <a:extLst>
                  <a:ext uri="{FF2B5EF4-FFF2-40B4-BE49-F238E27FC236}">
                    <a16:creationId xmlns:a16="http://schemas.microsoft.com/office/drawing/2014/main" id="{0D8089CB-3692-2361-F679-17498C4D3E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205" y="3295326"/>
                <a:ext cx="458427" cy="30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A7BE5BDC-B7E9-4951-47CD-C03AFADAE6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3040" y="3092427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1" name="Picture 12" descr="https://www.worldometers.info/img/flags/sg-flag.gif">
                <a:extLst>
                  <a:ext uri="{FF2B5EF4-FFF2-40B4-BE49-F238E27FC236}">
                    <a16:creationId xmlns:a16="http://schemas.microsoft.com/office/drawing/2014/main" id="{6EA47479-6C9D-0EA3-3441-1853953BCC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1129" y="3295326"/>
                <a:ext cx="458427" cy="30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C00F8CFC-D111-0493-845C-4EA6753D87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77399" y="3092427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3" name="Picture 16" descr="https://www.worldometers.info/img/flags/za-flag.gif">
                <a:extLst>
                  <a:ext uri="{FF2B5EF4-FFF2-40B4-BE49-F238E27FC236}">
                    <a16:creationId xmlns:a16="http://schemas.microsoft.com/office/drawing/2014/main" id="{852B2520-1DE5-AF64-F118-559669336F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470" y="3295326"/>
                <a:ext cx="466463" cy="30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4" name="Oval 13">
                <a:extLst>
                  <a:ext uri="{FF2B5EF4-FFF2-40B4-BE49-F238E27FC236}">
                    <a16:creationId xmlns:a16="http://schemas.microsoft.com/office/drawing/2014/main" id="{2F922ADD-526B-11D0-B19A-398BF50C8BC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01758" y="3092427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5" name="Picture 18" descr="https://www.worldometers.info/img/flags/ug-flag.gif">
                <a:extLst>
                  <a:ext uri="{FF2B5EF4-FFF2-40B4-BE49-F238E27FC236}">
                    <a16:creationId xmlns:a16="http://schemas.microsoft.com/office/drawing/2014/main" id="{674736E6-C6B8-1AE8-E496-6FA6B5B9DA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4229" y="3295326"/>
                <a:ext cx="509662" cy="30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" name="Picture 24" descr="Image result for sierra leone flag">
              <a:extLst>
                <a:ext uri="{FF2B5EF4-FFF2-40B4-BE49-F238E27FC236}">
                  <a16:creationId xmlns:a16="http://schemas.microsoft.com/office/drawing/2014/main" id="{3F3C721E-DD25-2C16-E134-94503E3D9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2043" y="3731491"/>
              <a:ext cx="459213" cy="30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6C3F718-76E6-DB2D-2B17-4C642D8B05FB}"/>
              </a:ext>
            </a:extLst>
          </p:cNvPr>
          <p:cNvGrpSpPr/>
          <p:nvPr/>
        </p:nvGrpSpPr>
        <p:grpSpPr>
          <a:xfrm flipV="1">
            <a:off x="7263212" y="6368584"/>
            <a:ext cx="2228471" cy="418785"/>
            <a:chOff x="8041272" y="4529277"/>
            <a:chExt cx="3787680" cy="71179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8EF348E-4B68-BC6F-B6CD-3872CADB8BCC}"/>
                </a:ext>
              </a:extLst>
            </p:cNvPr>
            <p:cNvGrpSpPr/>
            <p:nvPr/>
          </p:nvGrpSpPr>
          <p:grpSpPr>
            <a:xfrm>
              <a:off x="8041272" y="4529277"/>
              <a:ext cx="3787680" cy="711799"/>
              <a:chOff x="6853040" y="4175142"/>
              <a:chExt cx="3787680" cy="711799"/>
            </a:xfrm>
          </p:grpSpPr>
          <p:sp>
            <p:nvSpPr>
              <p:cNvPr id="79" name="Oval 17">
                <a:extLst>
                  <a:ext uri="{FF2B5EF4-FFF2-40B4-BE49-F238E27FC236}">
                    <a16:creationId xmlns:a16="http://schemas.microsoft.com/office/drawing/2014/main" id="{6B36EE9D-E50C-A08D-A825-7E06695BF7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926116" y="4175142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0" name="Picture 4" descr="Image result">
                <a:extLst>
                  <a:ext uri="{FF2B5EF4-FFF2-40B4-BE49-F238E27FC236}">
                    <a16:creationId xmlns:a16="http://schemas.microsoft.com/office/drawing/2014/main" id="{006A5BD3-B3B1-85E3-E350-BBC01C2F6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3918" y="4362927"/>
                <a:ext cx="459000" cy="30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1" name="Oval 11">
                <a:extLst>
                  <a:ext uri="{FF2B5EF4-FFF2-40B4-BE49-F238E27FC236}">
                    <a16:creationId xmlns:a16="http://schemas.microsoft.com/office/drawing/2014/main" id="{6FCD27EC-5D87-B7E5-D521-51273F7680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853040" y="4175142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2" name="Picture 8" descr="https://www.worldometers.info/img/flags/mz-flag.gif">
                <a:extLst>
                  <a:ext uri="{FF2B5EF4-FFF2-40B4-BE49-F238E27FC236}">
                    <a16:creationId xmlns:a16="http://schemas.microsoft.com/office/drawing/2014/main" id="{F84C4912-37D3-C8C0-6AED-2AE3EAB8C3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1300" y="4378041"/>
                <a:ext cx="458084" cy="30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Oval 11">
                <a:extLst>
                  <a:ext uri="{FF2B5EF4-FFF2-40B4-BE49-F238E27FC236}">
                    <a16:creationId xmlns:a16="http://schemas.microsoft.com/office/drawing/2014/main" id="{D276D907-DC14-EEE0-4C24-FFF86296E6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77399" y="4175142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val 13">
                <a:extLst>
                  <a:ext uri="{FF2B5EF4-FFF2-40B4-BE49-F238E27FC236}">
                    <a16:creationId xmlns:a16="http://schemas.microsoft.com/office/drawing/2014/main" id="{83264EC0-A2B6-BBB1-75CF-B4753733A07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01758" y="4175142"/>
                <a:ext cx="714604" cy="711799"/>
              </a:xfrm>
              <a:prstGeom prst="ellipse">
                <a:avLst/>
              </a:prstGeom>
              <a:solidFill>
                <a:schemeClr val="bg1"/>
              </a:solidFill>
              <a:ln w="571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8810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D7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5" name="Picture 20" descr="https://www.worldometers.info/img/flags/tz-flag.gif">
                <a:extLst>
                  <a:ext uri="{FF2B5EF4-FFF2-40B4-BE49-F238E27FC236}">
                    <a16:creationId xmlns:a16="http://schemas.microsoft.com/office/drawing/2014/main" id="{D5B4AEE9-EB00-1515-B0A7-E771B3B84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9847" y="4378041"/>
                <a:ext cx="458427" cy="30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8" name="Picture 28" descr="Flag of Ghana.svg">
              <a:extLst>
                <a:ext uri="{FF2B5EF4-FFF2-40B4-BE49-F238E27FC236}">
                  <a16:creationId xmlns:a16="http://schemas.microsoft.com/office/drawing/2014/main" id="{0E3C8CAA-62B2-A9E2-DD2C-4DD148751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819" y="4732176"/>
              <a:ext cx="459213" cy="30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Oval 14">
            <a:extLst>
              <a:ext uri="{FF2B5EF4-FFF2-40B4-BE49-F238E27FC236}">
                <a16:creationId xmlns:a16="http://schemas.microsoft.com/office/drawing/2014/main" id="{243E1550-20E4-CFF7-0D65-06E6B6344E30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8637039" y="3865154"/>
            <a:ext cx="420435" cy="418785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1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14">
            <a:extLst>
              <a:ext uri="{FF2B5EF4-FFF2-40B4-BE49-F238E27FC236}">
                <a16:creationId xmlns:a16="http://schemas.microsoft.com/office/drawing/2014/main" id="{A9DB9230-2D87-EFCC-1093-8E91FE691C64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9750731" y="3865154"/>
            <a:ext cx="420435" cy="418785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1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val 14">
            <a:extLst>
              <a:ext uri="{FF2B5EF4-FFF2-40B4-BE49-F238E27FC236}">
                <a16:creationId xmlns:a16="http://schemas.microsoft.com/office/drawing/2014/main" id="{2F004ADF-BDE9-8FB3-4A03-C4EE00D84CC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10815577" y="3865154"/>
            <a:ext cx="420435" cy="418785"/>
          </a:xfrm>
          <a:prstGeom prst="ellipse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810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D7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9" name="Picture 14">
            <a:extLst>
              <a:ext uri="{FF2B5EF4-FFF2-40B4-BE49-F238E27FC236}">
                <a16:creationId xmlns:a16="http://schemas.microsoft.com/office/drawing/2014/main" id="{186BDF34-E0E0-9A90-44D0-0130F636F2B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V="1">
            <a:off x="2018147" y="6487960"/>
            <a:ext cx="297731" cy="189123"/>
          </a:xfrm>
          <a:prstGeom prst="rect">
            <a:avLst/>
          </a:prstGeom>
        </p:spPr>
      </p:pic>
      <p:pic>
        <p:nvPicPr>
          <p:cNvPr id="90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57F67B-7288-1A70-7A58-F3154A74DC0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V="1">
            <a:off x="1387301" y="6471957"/>
            <a:ext cx="305349" cy="200883"/>
          </a:xfrm>
          <a:prstGeom prst="rect">
            <a:avLst/>
          </a:prstGeom>
        </p:spPr>
      </p:pic>
      <p:pic>
        <p:nvPicPr>
          <p:cNvPr id="91" name="Picture 16" descr="A picture containing text, clipart, screenshot, vector graphics&#10;&#10;Description automatically generated">
            <a:extLst>
              <a:ext uri="{FF2B5EF4-FFF2-40B4-BE49-F238E27FC236}">
                <a16:creationId xmlns:a16="http://schemas.microsoft.com/office/drawing/2014/main" id="{65757F48-0E04-E5C0-D8BC-F7718B9F563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V="1">
            <a:off x="747261" y="6474086"/>
            <a:ext cx="314543" cy="207780"/>
          </a:xfrm>
          <a:prstGeom prst="rect">
            <a:avLst/>
          </a:prstGeom>
        </p:spPr>
      </p:pic>
      <p:sp>
        <p:nvSpPr>
          <p:cNvPr id="92" name="Google Shape;202;p42">
            <a:extLst>
              <a:ext uri="{FF2B5EF4-FFF2-40B4-BE49-F238E27FC236}">
                <a16:creationId xmlns:a16="http://schemas.microsoft.com/office/drawing/2014/main" id="{A9396236-25A5-8AF3-F69A-2F419C2A2D75}"/>
              </a:ext>
            </a:extLst>
          </p:cNvPr>
          <p:cNvSpPr txBox="1"/>
          <p:nvPr/>
        </p:nvSpPr>
        <p:spPr>
          <a:xfrm>
            <a:off x="8796577" y="328226"/>
            <a:ext cx="2590876" cy="119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buSzPts val="1100"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A </a:t>
            </a:r>
            <a:r>
              <a:rPr lang="en-GB" sz="240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 GLOBAL</a:t>
            </a:r>
            <a:endParaRPr lang="en-GB" sz="1100" dirty="0">
              <a:solidFill>
                <a:schemeClr val="bg1"/>
              </a:solidFill>
            </a:endParaRPr>
          </a:p>
          <a:p>
            <a:pPr marL="0" marR="0" lvl="0" indent="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ONE DENTSU </a:t>
            </a:r>
          </a:p>
          <a:p>
            <a:pPr marL="0" marR="0" lvl="0" indent="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TEAM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5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56cf2c5-d4df-4ed5-8196-522688854ee6" xsi:nil="true"/>
    <lcf76f155ced4ddcb4097134ff3c332f xmlns="956cf2c5-d4df-4ed5-8196-522688854ee6">
      <Terms xmlns="http://schemas.microsoft.com/office/infopath/2007/PartnerControls"/>
    </lcf76f155ced4ddcb4097134ff3c332f>
    <TaxCatchAll xmlns="5c8c214c-1609-4c92-8fd9-860bec9649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2418E1E6784943AF38B137601B9CC3" ma:contentTypeVersion="12" ma:contentTypeDescription="Create a new document." ma:contentTypeScope="" ma:versionID="ed6f2efa099992b39b90b9d8122747a7">
  <xsd:schema xmlns:xsd="http://www.w3.org/2001/XMLSchema" xmlns:xs="http://www.w3.org/2001/XMLSchema" xmlns:p="http://schemas.microsoft.com/office/2006/metadata/properties" xmlns:ns2="956cf2c5-d4df-4ed5-8196-522688854ee6" xmlns:ns3="5c8c214c-1609-4c92-8fd9-860bec9649c9" targetNamespace="http://schemas.microsoft.com/office/2006/metadata/properties" ma:root="true" ma:fieldsID="cb84daa404c665a2df9fc22b7dec4197" ns2:_="" ns3:_="">
    <xsd:import namespace="956cf2c5-d4df-4ed5-8196-522688854ee6"/>
    <xsd:import namespace="5c8c214c-1609-4c92-8fd9-860bec964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cf2c5-d4df-4ed5-8196-522688854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2fb0f5-e63c-4e8e-9ea5-5963d22110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214c-1609-4c92-8fd9-860bec9649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55fdaa-09ce-46e9-8337-fe9196feb93d}" ma:internalName="TaxCatchAll" ma:showField="CatchAllData" ma:web="5c8c214c-1609-4c92-8fd9-860bec964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25B007-24E2-41D5-804D-A429A96EE327}">
  <ds:schemaRefs>
    <ds:schemaRef ds:uri="http://schemas.microsoft.com/office/2006/metadata/properties"/>
    <ds:schemaRef ds:uri="http://schemas.microsoft.com/office/infopath/2007/PartnerControls"/>
    <ds:schemaRef ds:uri="62484237-4d20-41cf-999e-c3b0309a38d3"/>
    <ds:schemaRef ds:uri="d2a93d74-f6e3-48a0-863c-b69df431d8ab"/>
  </ds:schemaRefs>
</ds:datastoreItem>
</file>

<file path=customXml/itemProps2.xml><?xml version="1.0" encoding="utf-8"?>
<ds:datastoreItem xmlns:ds="http://schemas.openxmlformats.org/officeDocument/2006/customXml" ds:itemID="{716A9209-8370-4C8E-9BB8-09D599BE7C91}"/>
</file>

<file path=customXml/itemProps3.xml><?xml version="1.0" encoding="utf-8"?>
<ds:datastoreItem xmlns:ds="http://schemas.openxmlformats.org/officeDocument/2006/customXml" ds:itemID="{63558750-E7EB-4DA0-96FE-44F463644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214</Words>
  <Application>Microsoft Office PowerPoint</Application>
  <PresentationFormat>Widescreen</PresentationFormat>
  <Paragraphs>42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Boyes</dc:creator>
  <cp:lastModifiedBy>Roxanne Boyes</cp:lastModifiedBy>
  <cp:revision>12</cp:revision>
  <dcterms:created xsi:type="dcterms:W3CDTF">2022-05-24T18:12:21Z</dcterms:created>
  <dcterms:modified xsi:type="dcterms:W3CDTF">2023-06-07T08:28:15Z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0x010100412418E1E6784943AF38B137601B9CC3</vt:lpwstr>
  </property>
  <property fmtid="{D5CDD505-2E9C-101B-9397-08002B2CF9AE}" pid="3" name="MediaServiceImageTags">
    <vt:lpwstr/>
  </property>
  <property fmtid="{D5CDD505-2E9C-101B-9397-08002B2CF9AE}" pid="4" name="Order">
    <vt:r8>34900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